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3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  <p:sldMasterId id="2147483716" r:id="rId2"/>
    <p:sldMasterId id="2147483699" r:id="rId3"/>
  </p:sldMasterIdLst>
  <p:notesMasterIdLst>
    <p:notesMasterId r:id="rId20"/>
  </p:notesMasterIdLst>
  <p:sldIdLst>
    <p:sldId id="256" r:id="rId4"/>
    <p:sldId id="259" r:id="rId5"/>
    <p:sldId id="266" r:id="rId6"/>
    <p:sldId id="272" r:id="rId7"/>
    <p:sldId id="273" r:id="rId8"/>
    <p:sldId id="274" r:id="rId9"/>
    <p:sldId id="270" r:id="rId10"/>
    <p:sldId id="261" r:id="rId11"/>
    <p:sldId id="267" r:id="rId12"/>
    <p:sldId id="269" r:id="rId13"/>
    <p:sldId id="271" r:id="rId14"/>
    <p:sldId id="264" r:id="rId15"/>
    <p:sldId id="260" r:id="rId16"/>
    <p:sldId id="265" r:id="rId17"/>
    <p:sldId id="25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A87E"/>
    <a:srgbClr val="A1A1A1"/>
    <a:srgbClr val="A6A6A6"/>
    <a:srgbClr val="68A180"/>
    <a:srgbClr val="5AA3A4"/>
    <a:srgbClr val="B2FFC4"/>
    <a:srgbClr val="00F06D"/>
    <a:srgbClr val="D2FFDC"/>
    <a:srgbClr val="00C85A"/>
    <a:srgbClr val="7196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7769C8-33AC-814B-8B93-E43B833A8687}" v="3" dt="2019-12-19T21:25:57.6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31"/>
    <p:restoredTop sz="92789"/>
  </p:normalViewPr>
  <p:slideViewPr>
    <p:cSldViewPr snapToGrid="0" snapToObjects="1" showGuides="1">
      <p:cViewPr varScale="1">
        <p:scale>
          <a:sx n="118" d="100"/>
          <a:sy n="118" d="100"/>
        </p:scale>
        <p:origin x="752" y="208"/>
      </p:cViewPr>
      <p:guideLst>
        <p:guide orient="horz" pos="120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 Simpson" userId="87714a89-111f-4d12-a65e-582a0a592e2f" providerId="ADAL" clId="{87B2DDDE-85F4-2E4A-9CDC-4FBF6ED04C1E}"/>
    <pc:docChg chg="delSld">
      <pc:chgData name="Scott Simpson" userId="87714a89-111f-4d12-a65e-582a0a592e2f" providerId="ADAL" clId="{87B2DDDE-85F4-2E4A-9CDC-4FBF6ED04C1E}" dt="2019-12-10T20:51:00.816" v="0" actId="2696"/>
      <pc:docMkLst>
        <pc:docMk/>
      </pc:docMkLst>
    </pc:docChg>
  </pc:docChgLst>
  <pc:docChgLst>
    <pc:chgData name="Scott Simpson" userId="87714a89-111f-4d12-a65e-582a0a592e2f" providerId="ADAL" clId="{5A7769C8-33AC-814B-8B93-E43B833A8687}"/>
    <pc:docChg chg="addSld modSld">
      <pc:chgData name="Scott Simpson" userId="87714a89-111f-4d12-a65e-582a0a592e2f" providerId="ADAL" clId="{5A7769C8-33AC-814B-8B93-E43B833A8687}" dt="2019-12-19T21:25:57.606" v="2"/>
      <pc:docMkLst>
        <pc:docMk/>
      </pc:docMkLst>
      <pc:sldChg chg="add">
        <pc:chgData name="Scott Simpson" userId="87714a89-111f-4d12-a65e-582a0a592e2f" providerId="ADAL" clId="{5A7769C8-33AC-814B-8B93-E43B833A8687}" dt="2019-12-19T21:25:55.636" v="0"/>
        <pc:sldMkLst>
          <pc:docMk/>
          <pc:sldMk cId="1733095467" sldId="272"/>
        </pc:sldMkLst>
      </pc:sldChg>
      <pc:sldChg chg="add">
        <pc:chgData name="Scott Simpson" userId="87714a89-111f-4d12-a65e-582a0a592e2f" providerId="ADAL" clId="{5A7769C8-33AC-814B-8B93-E43B833A8687}" dt="2019-12-19T21:25:56.714" v="1"/>
        <pc:sldMkLst>
          <pc:docMk/>
          <pc:sldMk cId="245428911" sldId="273"/>
        </pc:sldMkLst>
      </pc:sldChg>
      <pc:sldChg chg="add">
        <pc:chgData name="Scott Simpson" userId="87714a89-111f-4d12-a65e-582a0a592e2f" providerId="ADAL" clId="{5A7769C8-33AC-814B-8B93-E43B833A8687}" dt="2019-12-19T21:25:57.606" v="2"/>
        <pc:sldMkLst>
          <pc:docMk/>
          <pc:sldMk cId="3721475284" sldId="274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Total US</a:t>
            </a:r>
            <a:r>
              <a:rPr lang="en-US" baseline="0" dirty="0"/>
              <a:t> Manufacturing Sales in 2015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Sheet1!$B$2:$B$8</c:f>
              <c:numCache>
                <c:formatCode>_("$"* #,##0_);_("$"* \(#,##0\);_("$"* "-"??_);_(@_)</c:formatCode>
                <c:ptCount val="7"/>
                <c:pt idx="0">
                  <c:v>300494</c:v>
                </c:pt>
                <c:pt idx="1">
                  <c:v>125954</c:v>
                </c:pt>
                <c:pt idx="2">
                  <c:v>349958</c:v>
                </c:pt>
                <c:pt idx="3">
                  <c:v>384579</c:v>
                </c:pt>
                <c:pt idx="4">
                  <c:v>185510</c:v>
                </c:pt>
                <c:pt idx="5">
                  <c:v>82674</c:v>
                </c:pt>
                <c:pt idx="6">
                  <c:v>948208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B8A-B246-9BC2-ADA92D5112E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E-commerce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Sheet1!$C$2:$C$8</c:f>
              <c:numCache>
                <c:formatCode>_("$"* #,##0_);_("$"* \(#,##0\);_("$"* "-"??_);_(@_)</c:formatCode>
                <c:ptCount val="7"/>
                <c:pt idx="0">
                  <c:v>180879</c:v>
                </c:pt>
                <c:pt idx="1">
                  <c:v>78758</c:v>
                </c:pt>
                <c:pt idx="2">
                  <c:v>179690</c:v>
                </c:pt>
                <c:pt idx="3">
                  <c:v>242437</c:v>
                </c:pt>
                <c:pt idx="4">
                  <c:v>127309</c:v>
                </c:pt>
                <c:pt idx="5">
                  <c:v>39782</c:v>
                </c:pt>
                <c:pt idx="6">
                  <c:v>782615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B8A-B246-9BC2-ADA92D5112E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Percentage of Market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Sheet1!$D$2:$D$8</c:f>
              <c:numCache>
                <c:formatCode>0%</c:formatCode>
                <c:ptCount val="7"/>
                <c:pt idx="0">
                  <c:v>0.60193880743043104</c:v>
                </c:pt>
                <c:pt idx="1">
                  <c:v>0.62529177318703599</c:v>
                </c:pt>
                <c:pt idx="2">
                  <c:v>0.51346161539384705</c:v>
                </c:pt>
                <c:pt idx="3">
                  <c:v>0.63039583544603295</c:v>
                </c:pt>
                <c:pt idx="4">
                  <c:v>0.68626489138051805</c:v>
                </c:pt>
                <c:pt idx="5">
                  <c:v>0.481191184652974</c:v>
                </c:pt>
                <c:pt idx="6">
                  <c:v>0.82536215682634995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B8A-B246-9BC2-ADA92D5112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49718272"/>
        <c:axId val="-1329068128"/>
      </c:lineChart>
      <c:catAx>
        <c:axId val="-1249718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29068128"/>
        <c:crosses val="autoZero"/>
        <c:auto val="1"/>
        <c:lblAlgn val="ctr"/>
        <c:lblOffset val="100"/>
        <c:noMultiLvlLbl val="0"/>
      </c:catAx>
      <c:valAx>
        <c:axId val="-1329068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75000"/>
                </a:schemeClr>
              </a:solidFill>
              <a:prstDash val="sysDot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In Millions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4971827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Total US</a:t>
            </a:r>
            <a:r>
              <a:rPr lang="en-US" baseline="0" dirty="0"/>
              <a:t> Manufacturing Sales in 2015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Sheet1!$B$2:$B$8</c:f>
              <c:numCache>
                <c:formatCode>_("$"* #,##0_);_("$"* \(#,##0\);_("$"* "-"??_);_(@_)</c:formatCode>
                <c:ptCount val="7"/>
                <c:pt idx="0">
                  <c:v>300494</c:v>
                </c:pt>
                <c:pt idx="1">
                  <c:v>125954</c:v>
                </c:pt>
                <c:pt idx="2">
                  <c:v>349958</c:v>
                </c:pt>
                <c:pt idx="3">
                  <c:v>384579</c:v>
                </c:pt>
                <c:pt idx="4">
                  <c:v>185510</c:v>
                </c:pt>
                <c:pt idx="5">
                  <c:v>82674</c:v>
                </c:pt>
                <c:pt idx="6">
                  <c:v>948208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B8A-B246-9BC2-ADA92D5112E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E-commerce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Sheet1!$C$2:$C$8</c:f>
              <c:numCache>
                <c:formatCode>_("$"* #,##0_);_("$"* \(#,##0\);_("$"* "-"??_);_(@_)</c:formatCode>
                <c:ptCount val="7"/>
                <c:pt idx="0">
                  <c:v>180879</c:v>
                </c:pt>
                <c:pt idx="1">
                  <c:v>78758</c:v>
                </c:pt>
                <c:pt idx="2">
                  <c:v>179690</c:v>
                </c:pt>
                <c:pt idx="3">
                  <c:v>242437</c:v>
                </c:pt>
                <c:pt idx="4">
                  <c:v>127309</c:v>
                </c:pt>
                <c:pt idx="5">
                  <c:v>39782</c:v>
                </c:pt>
                <c:pt idx="6">
                  <c:v>782615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B8A-B246-9BC2-ADA92D5112E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Percentage of Market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Sheet1!$D$2:$D$8</c:f>
              <c:numCache>
                <c:formatCode>0%</c:formatCode>
                <c:ptCount val="7"/>
                <c:pt idx="0">
                  <c:v>0.60193880743043104</c:v>
                </c:pt>
                <c:pt idx="1">
                  <c:v>0.62529177318703599</c:v>
                </c:pt>
                <c:pt idx="2">
                  <c:v>0.51346161539384705</c:v>
                </c:pt>
                <c:pt idx="3">
                  <c:v>0.63039583544603295</c:v>
                </c:pt>
                <c:pt idx="4">
                  <c:v>0.68626489138051805</c:v>
                </c:pt>
                <c:pt idx="5">
                  <c:v>0.481191184652974</c:v>
                </c:pt>
                <c:pt idx="6">
                  <c:v>0.82536215682634995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B8A-B246-9BC2-ADA92D5112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49718272"/>
        <c:axId val="-1329068128"/>
      </c:lineChart>
      <c:catAx>
        <c:axId val="-1249718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29068128"/>
        <c:crosses val="autoZero"/>
        <c:auto val="1"/>
        <c:lblAlgn val="ctr"/>
        <c:lblOffset val="100"/>
        <c:noMultiLvlLbl val="0"/>
      </c:catAx>
      <c:valAx>
        <c:axId val="-1329068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75000"/>
                </a:schemeClr>
              </a:solidFill>
              <a:prstDash val="sysDot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In Millions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4971827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Total US</a:t>
            </a:r>
            <a:r>
              <a:rPr lang="en-US" baseline="0" dirty="0"/>
              <a:t> Manufacturing Sales in 2015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Sheet1!$B$2:$B$8</c:f>
              <c:numCache>
                <c:formatCode>_("$"* #,##0_);_("$"* \(#,##0\);_("$"* "-"??_);_(@_)</c:formatCode>
                <c:ptCount val="7"/>
                <c:pt idx="0">
                  <c:v>300494</c:v>
                </c:pt>
                <c:pt idx="1">
                  <c:v>125954</c:v>
                </c:pt>
                <c:pt idx="2">
                  <c:v>349958</c:v>
                </c:pt>
                <c:pt idx="3">
                  <c:v>384579</c:v>
                </c:pt>
                <c:pt idx="4">
                  <c:v>185510</c:v>
                </c:pt>
                <c:pt idx="5">
                  <c:v>82674</c:v>
                </c:pt>
                <c:pt idx="6">
                  <c:v>948208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B8A-B246-9BC2-ADA92D5112E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E-commerce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Sheet1!$C$2:$C$8</c:f>
              <c:numCache>
                <c:formatCode>_("$"* #,##0_);_("$"* \(#,##0\);_("$"* "-"??_);_(@_)</c:formatCode>
                <c:ptCount val="7"/>
                <c:pt idx="0">
                  <c:v>180879</c:v>
                </c:pt>
                <c:pt idx="1">
                  <c:v>78758</c:v>
                </c:pt>
                <c:pt idx="2">
                  <c:v>179690</c:v>
                </c:pt>
                <c:pt idx="3">
                  <c:v>242437</c:v>
                </c:pt>
                <c:pt idx="4">
                  <c:v>127309</c:v>
                </c:pt>
                <c:pt idx="5">
                  <c:v>39782</c:v>
                </c:pt>
                <c:pt idx="6">
                  <c:v>782615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B8A-B246-9BC2-ADA92D5112E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Percentage of Market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Sheet1!$D$2:$D$8</c:f>
              <c:numCache>
                <c:formatCode>0%</c:formatCode>
                <c:ptCount val="7"/>
                <c:pt idx="0">
                  <c:v>0.60193880743043104</c:v>
                </c:pt>
                <c:pt idx="1">
                  <c:v>0.62529177318703599</c:v>
                </c:pt>
                <c:pt idx="2">
                  <c:v>0.51346161539384705</c:v>
                </c:pt>
                <c:pt idx="3">
                  <c:v>0.63039583544603295</c:v>
                </c:pt>
                <c:pt idx="4">
                  <c:v>0.68626489138051805</c:v>
                </c:pt>
                <c:pt idx="5">
                  <c:v>0.481191184652974</c:v>
                </c:pt>
                <c:pt idx="6">
                  <c:v>0.82536215682634995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B8A-B246-9BC2-ADA92D5112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49718272"/>
        <c:axId val="-1329068128"/>
      </c:lineChart>
      <c:catAx>
        <c:axId val="-1249718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29068128"/>
        <c:crosses val="autoZero"/>
        <c:auto val="1"/>
        <c:lblAlgn val="ctr"/>
        <c:lblOffset val="100"/>
        <c:noMultiLvlLbl val="0"/>
      </c:catAx>
      <c:valAx>
        <c:axId val="-1329068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75000"/>
                </a:schemeClr>
              </a:solidFill>
              <a:prstDash val="sysDot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In Millions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4971827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Total US</a:t>
            </a:r>
            <a:r>
              <a:rPr lang="en-US" baseline="0" dirty="0"/>
              <a:t> Manufacturing Sales in 2015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Sheet1!$B$2:$B$8</c:f>
              <c:numCache>
                <c:formatCode>_("$"* #,##0_);_("$"* \(#,##0\);_("$"* "-"??_);_(@_)</c:formatCode>
                <c:ptCount val="7"/>
                <c:pt idx="0">
                  <c:v>300494</c:v>
                </c:pt>
                <c:pt idx="1">
                  <c:v>125954</c:v>
                </c:pt>
                <c:pt idx="2">
                  <c:v>349958</c:v>
                </c:pt>
                <c:pt idx="3">
                  <c:v>384579</c:v>
                </c:pt>
                <c:pt idx="4">
                  <c:v>185510</c:v>
                </c:pt>
                <c:pt idx="5">
                  <c:v>82674</c:v>
                </c:pt>
                <c:pt idx="6">
                  <c:v>948208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B8A-B246-9BC2-ADA92D5112E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E-commerce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Sheet1!$C$2:$C$8</c:f>
              <c:numCache>
                <c:formatCode>_("$"* #,##0_);_("$"* \(#,##0\);_("$"* "-"??_);_(@_)</c:formatCode>
                <c:ptCount val="7"/>
                <c:pt idx="0">
                  <c:v>180879</c:v>
                </c:pt>
                <c:pt idx="1">
                  <c:v>78758</c:v>
                </c:pt>
                <c:pt idx="2">
                  <c:v>179690</c:v>
                </c:pt>
                <c:pt idx="3">
                  <c:v>242437</c:v>
                </c:pt>
                <c:pt idx="4">
                  <c:v>127309</c:v>
                </c:pt>
                <c:pt idx="5">
                  <c:v>39782</c:v>
                </c:pt>
                <c:pt idx="6">
                  <c:v>782615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B8A-B246-9BC2-ADA92D5112E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Percentage of Market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Sheet1!$D$2:$D$8</c:f>
              <c:numCache>
                <c:formatCode>0%</c:formatCode>
                <c:ptCount val="7"/>
                <c:pt idx="0">
                  <c:v>0.60193880743043104</c:v>
                </c:pt>
                <c:pt idx="1">
                  <c:v>0.62529177318703599</c:v>
                </c:pt>
                <c:pt idx="2">
                  <c:v>0.51346161539384705</c:v>
                </c:pt>
                <c:pt idx="3">
                  <c:v>0.63039583544603295</c:v>
                </c:pt>
                <c:pt idx="4">
                  <c:v>0.68626489138051805</c:v>
                </c:pt>
                <c:pt idx="5">
                  <c:v>0.481191184652974</c:v>
                </c:pt>
                <c:pt idx="6">
                  <c:v>0.82536215682634995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B8A-B246-9BC2-ADA92D5112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49718272"/>
        <c:axId val="-1329068128"/>
      </c:lineChart>
      <c:catAx>
        <c:axId val="-1249718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29068128"/>
        <c:crosses val="autoZero"/>
        <c:auto val="1"/>
        <c:lblAlgn val="ctr"/>
        <c:lblOffset val="100"/>
        <c:noMultiLvlLbl val="0"/>
      </c:catAx>
      <c:valAx>
        <c:axId val="-1329068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75000"/>
                </a:schemeClr>
              </a:solidFill>
              <a:prstDash val="sysDot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In Millions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4971827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6.5103940811746294E-2"/>
          <c:y val="0.18140942088992801"/>
          <c:w val="0.69406443759747405"/>
          <c:h val="0.73030829350344395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 (in millions)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2402-384E-8D62-65E1488406A7}"/>
              </c:ext>
            </c:extLst>
          </c:dPt>
          <c:dPt>
            <c:idx val="1"/>
            <c:bubble3D val="0"/>
            <c:spPr>
              <a:solidFill>
                <a:srgbClr val="5AA3A4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2402-384E-8D62-65E1488406A7}"/>
              </c:ext>
            </c:extLst>
          </c:dPt>
          <c:dPt>
            <c:idx val="2"/>
            <c:bubble3D val="0"/>
            <c:spPr>
              <a:solidFill>
                <a:srgbClr val="A36EA6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2402-384E-8D62-65E1488406A7}"/>
              </c:ext>
            </c:extLst>
          </c:dPt>
          <c:dPt>
            <c:idx val="3"/>
            <c:bubble3D val="0"/>
            <c:spPr>
              <a:solidFill>
                <a:srgbClr val="87A87E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7-2402-384E-8D62-65E1488406A7}"/>
              </c:ext>
            </c:extLst>
          </c:dPt>
          <c:dPt>
            <c:idx val="4"/>
            <c:bubble3D val="0"/>
            <c:spPr>
              <a:solidFill>
                <a:srgbClr val="FFDB5F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9-2402-384E-8D62-65E1488406A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eBooks</c:v>
                </c:pt>
                <c:pt idx="1">
                  <c:v>Hardware</c:v>
                </c:pt>
                <c:pt idx="2">
                  <c:v>Training</c:v>
                </c:pt>
                <c:pt idx="3">
                  <c:v>Cloud Services</c:v>
                </c:pt>
                <c:pt idx="4">
                  <c:v>Software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19.399999999999999</c:v>
                </c:pt>
                <c:pt idx="1">
                  <c:v>22.2</c:v>
                </c:pt>
                <c:pt idx="2">
                  <c:v>36.700000000000003</c:v>
                </c:pt>
                <c:pt idx="3">
                  <c:v>46.6</c:v>
                </c:pt>
                <c:pt idx="4">
                  <c:v>52.7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402-384E-8D62-65E1488406A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9910133515919202"/>
          <c:y val="0.12390805149697399"/>
          <c:w val="0.191236829092016"/>
          <c:h val="0.7436609266064889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dirty="0"/>
              <a:t>Generational Trends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tx1"/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Excited about VR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Baby Boomers</c:v>
                </c:pt>
                <c:pt idx="1">
                  <c:v>Generation X</c:v>
                </c:pt>
                <c:pt idx="2">
                  <c:v>Generation Y</c:v>
                </c:pt>
                <c:pt idx="3">
                  <c:v>Generation Z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0.64</c:v>
                </c:pt>
                <c:pt idx="1">
                  <c:v>0.7</c:v>
                </c:pt>
                <c:pt idx="2">
                  <c:v>0.73</c:v>
                </c:pt>
                <c:pt idx="3">
                  <c:v>0.79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78-D443-8666-07DE2973FE5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-1249425248"/>
        <c:axId val="-1249169472"/>
      </c:barChart>
      <c:catAx>
        <c:axId val="-1249425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49169472"/>
        <c:crosses val="autoZero"/>
        <c:auto val="1"/>
        <c:lblAlgn val="ctr"/>
        <c:lblOffset val="100"/>
        <c:noMultiLvlLbl val="0"/>
      </c:catAx>
      <c:valAx>
        <c:axId val="-124916947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-1249425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5.9239125896071096E-3"/>
          <c:y val="8.7875384446258101E-2"/>
          <c:w val="0.98815217482078599"/>
          <c:h val="6.74778011995955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329B96-A9F3-6D4E-BF12-B66F43C1ABE0}" type="doc">
      <dgm:prSet loTypeId="urn:microsoft.com/office/officeart/2008/layout/AlternatingPictureBlocks" loCatId="" qsTypeId="urn:microsoft.com/office/officeart/2005/8/quickstyle/simple4" qsCatId="simple" csTypeId="urn:microsoft.com/office/officeart/2005/8/colors/colorful2" csCatId="colorful" phldr="1"/>
      <dgm:spPr/>
    </dgm:pt>
    <dgm:pt modelId="{4F7BD6DC-8E14-2F48-B465-E1D89BE00945}">
      <dgm:prSet phldrT="[Text]"/>
      <dgm:spPr/>
      <dgm:t>
        <a:bodyPr/>
        <a:lstStyle/>
        <a:p>
          <a:r>
            <a:rPr lang="en-US" dirty="0"/>
            <a:t>Jenny Torres</a:t>
          </a:r>
        </a:p>
        <a:p>
          <a:r>
            <a:rPr lang="en-US" dirty="0"/>
            <a:t>B2B Account Executive</a:t>
          </a:r>
        </a:p>
      </dgm:t>
    </dgm:pt>
    <dgm:pt modelId="{66882C08-2EE7-ED40-83AD-35A6B29BB2AB}" type="parTrans" cxnId="{7669A47C-E23A-0D43-888E-31A8EE74D0E2}">
      <dgm:prSet/>
      <dgm:spPr/>
      <dgm:t>
        <a:bodyPr/>
        <a:lstStyle/>
        <a:p>
          <a:endParaRPr lang="en-US"/>
        </a:p>
      </dgm:t>
    </dgm:pt>
    <dgm:pt modelId="{1B3F6490-20E8-C140-8A87-321E085A0A20}" type="sibTrans" cxnId="{7669A47C-E23A-0D43-888E-31A8EE74D0E2}">
      <dgm:prSet/>
      <dgm:spPr/>
      <dgm:t>
        <a:bodyPr/>
        <a:lstStyle/>
        <a:p>
          <a:endParaRPr lang="en-US"/>
        </a:p>
      </dgm:t>
    </dgm:pt>
    <dgm:pt modelId="{4C6EF5D7-206B-7242-A11B-A9F3F80D3FB7}">
      <dgm:prSet phldrT="[Text]"/>
      <dgm:spPr/>
      <dgm:t>
        <a:bodyPr/>
        <a:lstStyle/>
        <a:p>
          <a:r>
            <a:rPr lang="en-US" dirty="0"/>
            <a:t>Sharon Wu</a:t>
          </a:r>
        </a:p>
        <a:p>
          <a:r>
            <a:rPr lang="en-US" dirty="0"/>
            <a:t>Enterprise Sales Executive</a:t>
          </a:r>
        </a:p>
      </dgm:t>
    </dgm:pt>
    <dgm:pt modelId="{CBD6C175-6CB4-A04B-913D-90480A27D3C0}" type="parTrans" cxnId="{68B3878B-3B6A-A442-96B5-D193339CB259}">
      <dgm:prSet/>
      <dgm:spPr/>
      <dgm:t>
        <a:bodyPr/>
        <a:lstStyle/>
        <a:p>
          <a:endParaRPr lang="en-US"/>
        </a:p>
      </dgm:t>
    </dgm:pt>
    <dgm:pt modelId="{DFB8F14F-3656-CF40-94D8-7CFA185534AB}" type="sibTrans" cxnId="{68B3878B-3B6A-A442-96B5-D193339CB259}">
      <dgm:prSet/>
      <dgm:spPr/>
      <dgm:t>
        <a:bodyPr/>
        <a:lstStyle/>
        <a:p>
          <a:endParaRPr lang="en-US"/>
        </a:p>
      </dgm:t>
    </dgm:pt>
    <dgm:pt modelId="{B27B8953-0273-F344-BE7A-2E4B40A571B2}">
      <dgm:prSet phldrT="[Text]"/>
      <dgm:spPr/>
      <dgm:t>
        <a:bodyPr/>
        <a:lstStyle/>
        <a:p>
          <a:r>
            <a:rPr lang="en-US" dirty="0"/>
            <a:t>Devon Harris</a:t>
          </a:r>
          <a:br>
            <a:rPr lang="en-US" dirty="0"/>
          </a:br>
          <a:r>
            <a:rPr lang="en-US" dirty="0"/>
            <a:t>Director of Sales &amp; Marketing</a:t>
          </a:r>
        </a:p>
      </dgm:t>
    </dgm:pt>
    <dgm:pt modelId="{67DCEBAC-56DD-5243-8622-092108F831FF}" type="parTrans" cxnId="{320626BB-9B78-B54C-B737-1F4A2C018587}">
      <dgm:prSet/>
      <dgm:spPr/>
      <dgm:t>
        <a:bodyPr/>
        <a:lstStyle/>
        <a:p>
          <a:endParaRPr lang="en-US"/>
        </a:p>
      </dgm:t>
    </dgm:pt>
    <dgm:pt modelId="{B65F8C26-4847-C746-B131-0238F37B0BEA}" type="sibTrans" cxnId="{320626BB-9B78-B54C-B737-1F4A2C018587}">
      <dgm:prSet/>
      <dgm:spPr/>
      <dgm:t>
        <a:bodyPr/>
        <a:lstStyle/>
        <a:p>
          <a:endParaRPr lang="en-US"/>
        </a:p>
      </dgm:t>
    </dgm:pt>
    <dgm:pt modelId="{B8636FB3-DD30-3746-8B7C-E3FC07954780}" type="pres">
      <dgm:prSet presAssocID="{9A329B96-A9F3-6D4E-BF12-B66F43C1ABE0}" presName="linearFlow" presStyleCnt="0">
        <dgm:presLayoutVars>
          <dgm:dir/>
          <dgm:resizeHandles val="exact"/>
        </dgm:presLayoutVars>
      </dgm:prSet>
      <dgm:spPr/>
    </dgm:pt>
    <dgm:pt modelId="{52AA8284-919E-8443-BDC7-955E832AC322}" type="pres">
      <dgm:prSet presAssocID="{B27B8953-0273-F344-BE7A-2E4B40A571B2}" presName="comp" presStyleCnt="0"/>
      <dgm:spPr/>
    </dgm:pt>
    <dgm:pt modelId="{42340CF6-1CC5-2245-9D98-C3A0EF335DC3}" type="pres">
      <dgm:prSet presAssocID="{B27B8953-0273-F344-BE7A-2E4B40A571B2}" presName="rect2" presStyleLbl="node1" presStyleIdx="0" presStyleCnt="3">
        <dgm:presLayoutVars>
          <dgm:bulletEnabled val="1"/>
        </dgm:presLayoutVars>
      </dgm:prSet>
      <dgm:spPr/>
    </dgm:pt>
    <dgm:pt modelId="{F8353021-40A3-8348-801C-4B01389B2080}" type="pres">
      <dgm:prSet presAssocID="{B27B8953-0273-F344-BE7A-2E4B40A571B2}" presName="rect1" presStyleLbl="lnNode1" presStyleIdx="0" presStyleCnt="3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1" t="122" r="-36999" b="-122"/>
          </a:stretch>
        </a:blipFill>
      </dgm:spPr>
    </dgm:pt>
    <dgm:pt modelId="{B37E5182-0730-5644-9CBD-3D4DFEE8D184}" type="pres">
      <dgm:prSet presAssocID="{B65F8C26-4847-C746-B131-0238F37B0BEA}" presName="sibTrans" presStyleCnt="0"/>
      <dgm:spPr/>
    </dgm:pt>
    <dgm:pt modelId="{DA5AEEEE-9F49-4044-AA04-4D0ACBBD92DB}" type="pres">
      <dgm:prSet presAssocID="{4C6EF5D7-206B-7242-A11B-A9F3F80D3FB7}" presName="comp" presStyleCnt="0"/>
      <dgm:spPr/>
    </dgm:pt>
    <dgm:pt modelId="{185C7ABA-52F9-FE4D-88BF-7A2C076C2B14}" type="pres">
      <dgm:prSet presAssocID="{4C6EF5D7-206B-7242-A11B-A9F3F80D3FB7}" presName="rect2" presStyleLbl="node1" presStyleIdx="1" presStyleCnt="3">
        <dgm:presLayoutVars>
          <dgm:bulletEnabled val="1"/>
        </dgm:presLayoutVars>
      </dgm:prSet>
      <dgm:spPr/>
    </dgm:pt>
    <dgm:pt modelId="{750897D3-0188-E048-9343-288ECCFA092E}" type="pres">
      <dgm:prSet presAssocID="{4C6EF5D7-206B-7242-A11B-A9F3F80D3FB7}" presName="rect1" presStyleLbl="lnNode1" presStyleIdx="1" presStyleCnt="3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205" r="-44795"/>
          </a:stretch>
        </a:blipFill>
      </dgm:spPr>
    </dgm:pt>
    <dgm:pt modelId="{6DB853D4-EE0A-0147-AE2B-5FE94F53865A}" type="pres">
      <dgm:prSet presAssocID="{DFB8F14F-3656-CF40-94D8-7CFA185534AB}" presName="sibTrans" presStyleCnt="0"/>
      <dgm:spPr/>
    </dgm:pt>
    <dgm:pt modelId="{399B9F5D-BDAA-7E4B-B628-D0C6620082D4}" type="pres">
      <dgm:prSet presAssocID="{4F7BD6DC-8E14-2F48-B465-E1D89BE00945}" presName="comp" presStyleCnt="0"/>
      <dgm:spPr/>
    </dgm:pt>
    <dgm:pt modelId="{8A00EA92-DD57-3647-8BD1-82EA9CB616AE}" type="pres">
      <dgm:prSet presAssocID="{4F7BD6DC-8E14-2F48-B465-E1D89BE00945}" presName="rect2" presStyleLbl="node1" presStyleIdx="2" presStyleCnt="3">
        <dgm:presLayoutVars>
          <dgm:bulletEnabled val="1"/>
        </dgm:presLayoutVars>
      </dgm:prSet>
      <dgm:spPr/>
    </dgm:pt>
    <dgm:pt modelId="{0BCD2461-F8C1-9B4C-BE88-155289CE34B6}" type="pres">
      <dgm:prSet presAssocID="{4F7BD6DC-8E14-2F48-B465-E1D89BE00945}" presName="rect1" presStyleLbl="lnNode1" presStyleIdx="2" presStyleCnt="3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7645" r="-10355"/>
          </a:stretch>
        </a:blipFill>
      </dgm:spPr>
    </dgm:pt>
  </dgm:ptLst>
  <dgm:cxnLst>
    <dgm:cxn modelId="{F949521E-23FA-DD41-8E09-E16AEAC29ADE}" type="presOf" srcId="{4C6EF5D7-206B-7242-A11B-A9F3F80D3FB7}" destId="{185C7ABA-52F9-FE4D-88BF-7A2C076C2B14}" srcOrd="0" destOrd="0" presId="urn:microsoft.com/office/officeart/2008/layout/AlternatingPictureBlocks"/>
    <dgm:cxn modelId="{D65C6663-AADE-6F45-B13F-65DE07546AB3}" type="presOf" srcId="{B27B8953-0273-F344-BE7A-2E4B40A571B2}" destId="{42340CF6-1CC5-2245-9D98-C3A0EF335DC3}" srcOrd="0" destOrd="0" presId="urn:microsoft.com/office/officeart/2008/layout/AlternatingPictureBlocks"/>
    <dgm:cxn modelId="{7669A47C-E23A-0D43-888E-31A8EE74D0E2}" srcId="{9A329B96-A9F3-6D4E-BF12-B66F43C1ABE0}" destId="{4F7BD6DC-8E14-2F48-B465-E1D89BE00945}" srcOrd="2" destOrd="0" parTransId="{66882C08-2EE7-ED40-83AD-35A6B29BB2AB}" sibTransId="{1B3F6490-20E8-C140-8A87-321E085A0A20}"/>
    <dgm:cxn modelId="{68B3878B-3B6A-A442-96B5-D193339CB259}" srcId="{9A329B96-A9F3-6D4E-BF12-B66F43C1ABE0}" destId="{4C6EF5D7-206B-7242-A11B-A9F3F80D3FB7}" srcOrd="1" destOrd="0" parTransId="{CBD6C175-6CB4-A04B-913D-90480A27D3C0}" sibTransId="{DFB8F14F-3656-CF40-94D8-7CFA185534AB}"/>
    <dgm:cxn modelId="{BB40D4B4-E8B2-8C43-A723-725AD40547FC}" type="presOf" srcId="{9A329B96-A9F3-6D4E-BF12-B66F43C1ABE0}" destId="{B8636FB3-DD30-3746-8B7C-E3FC07954780}" srcOrd="0" destOrd="0" presId="urn:microsoft.com/office/officeart/2008/layout/AlternatingPictureBlocks"/>
    <dgm:cxn modelId="{320626BB-9B78-B54C-B737-1F4A2C018587}" srcId="{9A329B96-A9F3-6D4E-BF12-B66F43C1ABE0}" destId="{B27B8953-0273-F344-BE7A-2E4B40A571B2}" srcOrd="0" destOrd="0" parTransId="{67DCEBAC-56DD-5243-8622-092108F831FF}" sibTransId="{B65F8C26-4847-C746-B131-0238F37B0BEA}"/>
    <dgm:cxn modelId="{23280ACB-738A-CD49-8C08-67BC88BC647B}" type="presOf" srcId="{4F7BD6DC-8E14-2F48-B465-E1D89BE00945}" destId="{8A00EA92-DD57-3647-8BD1-82EA9CB616AE}" srcOrd="0" destOrd="0" presId="urn:microsoft.com/office/officeart/2008/layout/AlternatingPictureBlocks"/>
    <dgm:cxn modelId="{E3DCED49-0D72-394F-B074-BF4E5F51550C}" type="presParOf" srcId="{B8636FB3-DD30-3746-8B7C-E3FC07954780}" destId="{52AA8284-919E-8443-BDC7-955E832AC322}" srcOrd="0" destOrd="0" presId="urn:microsoft.com/office/officeart/2008/layout/AlternatingPictureBlocks"/>
    <dgm:cxn modelId="{47E3E09D-C156-2C43-9460-10CD386858C9}" type="presParOf" srcId="{52AA8284-919E-8443-BDC7-955E832AC322}" destId="{42340CF6-1CC5-2245-9D98-C3A0EF335DC3}" srcOrd="0" destOrd="0" presId="urn:microsoft.com/office/officeart/2008/layout/AlternatingPictureBlocks"/>
    <dgm:cxn modelId="{CF211559-12E1-434F-A651-76C07A83EC2A}" type="presParOf" srcId="{52AA8284-919E-8443-BDC7-955E832AC322}" destId="{F8353021-40A3-8348-801C-4B01389B2080}" srcOrd="1" destOrd="0" presId="urn:microsoft.com/office/officeart/2008/layout/AlternatingPictureBlocks"/>
    <dgm:cxn modelId="{EFE738B7-64DE-0446-AF08-92986787D2A5}" type="presParOf" srcId="{B8636FB3-DD30-3746-8B7C-E3FC07954780}" destId="{B37E5182-0730-5644-9CBD-3D4DFEE8D184}" srcOrd="1" destOrd="0" presId="urn:microsoft.com/office/officeart/2008/layout/AlternatingPictureBlocks"/>
    <dgm:cxn modelId="{C9EECA37-3B85-434F-92B9-AEAFF6178D26}" type="presParOf" srcId="{B8636FB3-DD30-3746-8B7C-E3FC07954780}" destId="{DA5AEEEE-9F49-4044-AA04-4D0ACBBD92DB}" srcOrd="2" destOrd="0" presId="urn:microsoft.com/office/officeart/2008/layout/AlternatingPictureBlocks"/>
    <dgm:cxn modelId="{08CA4198-B827-A144-AF4B-9064074D209B}" type="presParOf" srcId="{DA5AEEEE-9F49-4044-AA04-4D0ACBBD92DB}" destId="{185C7ABA-52F9-FE4D-88BF-7A2C076C2B14}" srcOrd="0" destOrd="0" presId="urn:microsoft.com/office/officeart/2008/layout/AlternatingPictureBlocks"/>
    <dgm:cxn modelId="{AA2ADD80-7B26-1A4F-82C0-F381AB3CF58A}" type="presParOf" srcId="{DA5AEEEE-9F49-4044-AA04-4D0ACBBD92DB}" destId="{750897D3-0188-E048-9343-288ECCFA092E}" srcOrd="1" destOrd="0" presId="urn:microsoft.com/office/officeart/2008/layout/AlternatingPictureBlocks"/>
    <dgm:cxn modelId="{F34F0F11-D231-9243-BC2C-35ECC0BF2A32}" type="presParOf" srcId="{B8636FB3-DD30-3746-8B7C-E3FC07954780}" destId="{6DB853D4-EE0A-0147-AE2B-5FE94F53865A}" srcOrd="3" destOrd="0" presId="urn:microsoft.com/office/officeart/2008/layout/AlternatingPictureBlocks"/>
    <dgm:cxn modelId="{6229DF33-D000-1E41-97CA-06B9A575B1BE}" type="presParOf" srcId="{B8636FB3-DD30-3746-8B7C-E3FC07954780}" destId="{399B9F5D-BDAA-7E4B-B628-D0C6620082D4}" srcOrd="4" destOrd="0" presId="urn:microsoft.com/office/officeart/2008/layout/AlternatingPictureBlocks"/>
    <dgm:cxn modelId="{6007CB3D-D05D-FA41-97BC-C0B27E50E086}" type="presParOf" srcId="{399B9F5D-BDAA-7E4B-B628-D0C6620082D4}" destId="{8A00EA92-DD57-3647-8BD1-82EA9CB616AE}" srcOrd="0" destOrd="0" presId="urn:microsoft.com/office/officeart/2008/layout/AlternatingPictureBlocks"/>
    <dgm:cxn modelId="{71CC6F55-8BE7-8A4F-B592-CC410AC82D64}" type="presParOf" srcId="{399B9F5D-BDAA-7E4B-B628-D0C6620082D4}" destId="{0BCD2461-F8C1-9B4C-BE88-155289CE34B6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174AF1-4220-C74F-A001-96A8C66DC13B}" type="doc">
      <dgm:prSet loTypeId="urn:microsoft.com/office/officeart/2005/8/layout/pyramid3" loCatId="" qsTypeId="urn:microsoft.com/office/officeart/2005/8/quickstyle/simple1" qsCatId="simple" csTypeId="urn:microsoft.com/office/officeart/2005/8/colors/accent1_2" csCatId="accent1" phldr="1"/>
      <dgm:spPr/>
    </dgm:pt>
    <dgm:pt modelId="{6083C8B9-A156-8446-9D1A-671DBC0E3FDE}">
      <dgm:prSet phldrT="[Text]"/>
      <dgm:spPr>
        <a:solidFill>
          <a:srgbClr val="99C0C2"/>
        </a:solidFill>
        <a:ln>
          <a:noFill/>
        </a:ln>
        <a:effectLst>
          <a:outerShdw blurRad="50800" dist="38100" dir="5400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165100" prst="coolSlant"/>
          <a:bevelB w="165100" prst="coolSlant"/>
        </a:sp3d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Opportunity</a:t>
          </a:r>
        </a:p>
      </dgm:t>
    </dgm:pt>
    <dgm:pt modelId="{3837DDE7-AADB-A44E-A938-0F4DE8F48E09}" type="parTrans" cxnId="{A51C5462-858D-BD4A-BE1C-34576EC999A4}">
      <dgm:prSet/>
      <dgm:spPr/>
      <dgm:t>
        <a:bodyPr/>
        <a:lstStyle/>
        <a:p>
          <a:endParaRPr lang="en-US"/>
        </a:p>
      </dgm:t>
    </dgm:pt>
    <dgm:pt modelId="{3385C3B1-BAE6-D849-9958-1C5E31D2CF5C}" type="sibTrans" cxnId="{A51C5462-858D-BD4A-BE1C-34576EC999A4}">
      <dgm:prSet/>
      <dgm:spPr/>
      <dgm:t>
        <a:bodyPr/>
        <a:lstStyle/>
        <a:p>
          <a:endParaRPr lang="en-US"/>
        </a:p>
      </dgm:t>
    </dgm:pt>
    <dgm:pt modelId="{0CC4D021-6D19-5548-9A18-94C7A53A3238}">
      <dgm:prSet phldrT="[Text]"/>
      <dgm:spPr>
        <a:solidFill>
          <a:srgbClr val="192F2F"/>
        </a:solidFill>
        <a:ln>
          <a:noFill/>
        </a:ln>
        <a:effectLst>
          <a:outerShdw blurRad="50800" dist="38100" dir="5400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165100" prst="coolSlant"/>
          <a:bevelB w="165100" prst="coolSlant"/>
        </a:sp3d>
      </dgm:spPr>
      <dgm:t>
        <a:bodyPr/>
        <a:lstStyle/>
        <a:p>
          <a:r>
            <a:rPr lang="en-US" dirty="0"/>
            <a:t>Advocacy</a:t>
          </a:r>
        </a:p>
      </dgm:t>
    </dgm:pt>
    <dgm:pt modelId="{78EE398B-C88C-E446-B3FA-A4D99D4F356E}" type="parTrans" cxnId="{9D33DB7A-A563-204D-B9C5-F1287E544EB5}">
      <dgm:prSet/>
      <dgm:spPr/>
      <dgm:t>
        <a:bodyPr/>
        <a:lstStyle/>
        <a:p>
          <a:endParaRPr lang="en-US"/>
        </a:p>
      </dgm:t>
    </dgm:pt>
    <dgm:pt modelId="{F682CEC5-119F-184F-975B-1D3A60BF3F25}" type="sibTrans" cxnId="{9D33DB7A-A563-204D-B9C5-F1287E544EB5}">
      <dgm:prSet/>
      <dgm:spPr/>
      <dgm:t>
        <a:bodyPr/>
        <a:lstStyle/>
        <a:p>
          <a:endParaRPr lang="en-US"/>
        </a:p>
      </dgm:t>
    </dgm:pt>
    <dgm:pt modelId="{03B5EB7D-978B-7241-9E59-01EE74E40EB0}">
      <dgm:prSet/>
      <dgm:spPr>
        <a:solidFill>
          <a:srgbClr val="59A5AA"/>
        </a:solidFill>
        <a:ln>
          <a:noFill/>
        </a:ln>
        <a:effectLst>
          <a:outerShdw blurRad="50800" dist="38100" dir="5400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165100" prst="coolSlant"/>
          <a:bevelB w="165100" prst="coolSlant"/>
        </a:sp3d>
      </dgm:spPr>
      <dgm:t>
        <a:bodyPr/>
        <a:lstStyle/>
        <a:p>
          <a:r>
            <a:rPr lang="en-US" dirty="0"/>
            <a:t>Exploration</a:t>
          </a:r>
        </a:p>
      </dgm:t>
    </dgm:pt>
    <dgm:pt modelId="{58EC1509-7150-274C-8BD0-BC54C3E71AF3}" type="parTrans" cxnId="{F0D80178-0D80-A848-AEC5-9D331F1CAA3C}">
      <dgm:prSet/>
      <dgm:spPr/>
      <dgm:t>
        <a:bodyPr/>
        <a:lstStyle/>
        <a:p>
          <a:endParaRPr lang="en-US"/>
        </a:p>
      </dgm:t>
    </dgm:pt>
    <dgm:pt modelId="{81484A43-1761-8945-9F82-8B7256D98B06}" type="sibTrans" cxnId="{F0D80178-0D80-A848-AEC5-9D331F1CAA3C}">
      <dgm:prSet/>
      <dgm:spPr/>
      <dgm:t>
        <a:bodyPr/>
        <a:lstStyle/>
        <a:p>
          <a:endParaRPr lang="en-US"/>
        </a:p>
      </dgm:t>
    </dgm:pt>
    <dgm:pt modelId="{4A7890CE-B946-F940-9385-419AD8CBAE7D}">
      <dgm:prSet/>
      <dgm:spPr>
        <a:solidFill>
          <a:schemeClr val="accent2">
            <a:lumMod val="75000"/>
          </a:schemeClr>
        </a:solidFill>
        <a:ln>
          <a:noFill/>
        </a:ln>
        <a:effectLst>
          <a:outerShdw blurRad="50800" dist="38100" dir="5400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165100" prst="coolSlant"/>
          <a:bevelB w="165100" prst="coolSlant"/>
        </a:sp3d>
      </dgm:spPr>
      <dgm:t>
        <a:bodyPr/>
        <a:lstStyle/>
        <a:p>
          <a:r>
            <a:rPr lang="en-US" dirty="0"/>
            <a:t>Decision Making</a:t>
          </a:r>
        </a:p>
      </dgm:t>
    </dgm:pt>
    <dgm:pt modelId="{9B5D5B75-529D-014B-BB8F-B1E52D01D012}" type="parTrans" cxnId="{CED83489-E6E1-3E43-93CF-A5D6756BA940}">
      <dgm:prSet/>
      <dgm:spPr/>
      <dgm:t>
        <a:bodyPr/>
        <a:lstStyle/>
        <a:p>
          <a:endParaRPr lang="en-US"/>
        </a:p>
      </dgm:t>
    </dgm:pt>
    <dgm:pt modelId="{26CDABD7-9593-6B4F-B64B-A0B797CE266E}" type="sibTrans" cxnId="{CED83489-E6E1-3E43-93CF-A5D6756BA940}">
      <dgm:prSet/>
      <dgm:spPr/>
      <dgm:t>
        <a:bodyPr/>
        <a:lstStyle/>
        <a:p>
          <a:endParaRPr lang="en-US"/>
        </a:p>
      </dgm:t>
    </dgm:pt>
    <dgm:pt modelId="{CB5CD682-1FF8-DD47-8BF0-C0B7C4FE28F7}">
      <dgm:prSet phldrT="[Text]"/>
      <dgm:spPr>
        <a:solidFill>
          <a:schemeClr val="accent2">
            <a:lumMod val="50000"/>
          </a:schemeClr>
        </a:solidFill>
        <a:ln>
          <a:noFill/>
        </a:ln>
        <a:effectLst>
          <a:outerShdw blurRad="50800" dist="38100" dir="5400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165100" prst="coolSlant"/>
          <a:bevelB w="165100" prst="coolSlant"/>
        </a:sp3d>
      </dgm:spPr>
      <dgm:t>
        <a:bodyPr/>
        <a:lstStyle/>
        <a:p>
          <a:r>
            <a:rPr lang="en-US" dirty="0"/>
            <a:t>Purchase</a:t>
          </a:r>
        </a:p>
      </dgm:t>
    </dgm:pt>
    <dgm:pt modelId="{727BE97E-ADA7-114D-BA7A-BA3EF87009DD}" type="sibTrans" cxnId="{71484BBF-8660-0448-99E7-6E674267CAF9}">
      <dgm:prSet/>
      <dgm:spPr/>
      <dgm:t>
        <a:bodyPr/>
        <a:lstStyle/>
        <a:p>
          <a:endParaRPr lang="en-US"/>
        </a:p>
      </dgm:t>
    </dgm:pt>
    <dgm:pt modelId="{2CDC277A-875E-F948-9B5F-F3E0E7ADDBEA}" type="parTrans" cxnId="{71484BBF-8660-0448-99E7-6E674267CAF9}">
      <dgm:prSet/>
      <dgm:spPr/>
      <dgm:t>
        <a:bodyPr/>
        <a:lstStyle/>
        <a:p>
          <a:endParaRPr lang="en-US"/>
        </a:p>
      </dgm:t>
    </dgm:pt>
    <dgm:pt modelId="{D6887A2A-59E7-144C-A126-AF2766758B67}" type="pres">
      <dgm:prSet presAssocID="{CF174AF1-4220-C74F-A001-96A8C66DC13B}" presName="Name0" presStyleCnt="0">
        <dgm:presLayoutVars>
          <dgm:dir/>
          <dgm:animLvl val="lvl"/>
          <dgm:resizeHandles val="exact"/>
        </dgm:presLayoutVars>
      </dgm:prSet>
      <dgm:spPr/>
    </dgm:pt>
    <dgm:pt modelId="{E8C57707-6B26-CA4D-BD97-6627716E119E}" type="pres">
      <dgm:prSet presAssocID="{6083C8B9-A156-8446-9D1A-671DBC0E3FDE}" presName="Name8" presStyleCnt="0"/>
      <dgm:spPr/>
    </dgm:pt>
    <dgm:pt modelId="{66C4F204-4831-CC47-B3B0-9D48EC637841}" type="pres">
      <dgm:prSet presAssocID="{6083C8B9-A156-8446-9D1A-671DBC0E3FDE}" presName="level" presStyleLbl="node1" presStyleIdx="0" presStyleCnt="5" custScaleX="91475">
        <dgm:presLayoutVars>
          <dgm:chMax val="1"/>
          <dgm:bulletEnabled val="1"/>
        </dgm:presLayoutVars>
      </dgm:prSet>
      <dgm:spPr>
        <a:prstGeom prst="trapezoid">
          <a:avLst/>
        </a:prstGeom>
      </dgm:spPr>
    </dgm:pt>
    <dgm:pt modelId="{66107D17-4DEC-244B-BF01-7752564B0E3B}" type="pres">
      <dgm:prSet presAssocID="{6083C8B9-A156-8446-9D1A-671DBC0E3FD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1CF0260-B99A-4148-8854-306C10B12FF4}" type="pres">
      <dgm:prSet presAssocID="{03B5EB7D-978B-7241-9E59-01EE74E40EB0}" presName="Name8" presStyleCnt="0"/>
      <dgm:spPr/>
    </dgm:pt>
    <dgm:pt modelId="{4B1E3D21-3CDC-0548-BD5D-BF418B984A79}" type="pres">
      <dgm:prSet presAssocID="{03B5EB7D-978B-7241-9E59-01EE74E40EB0}" presName="level" presStyleLbl="node1" presStyleIdx="1" presStyleCnt="5" custScaleX="102331">
        <dgm:presLayoutVars>
          <dgm:chMax val="1"/>
          <dgm:bulletEnabled val="1"/>
        </dgm:presLayoutVars>
      </dgm:prSet>
      <dgm:spPr>
        <a:prstGeom prst="trapezoid">
          <a:avLst/>
        </a:prstGeom>
      </dgm:spPr>
    </dgm:pt>
    <dgm:pt modelId="{2A3A39EF-7241-D64C-9DD2-5D71E87D7381}" type="pres">
      <dgm:prSet presAssocID="{03B5EB7D-978B-7241-9E59-01EE74E40EB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1D4F5062-D864-304F-BBB7-EB8922921EA1}" type="pres">
      <dgm:prSet presAssocID="{4A7890CE-B946-F940-9385-419AD8CBAE7D}" presName="Name8" presStyleCnt="0"/>
      <dgm:spPr/>
    </dgm:pt>
    <dgm:pt modelId="{6955C0A4-D176-2F44-8CC3-74BFFF0AC686}" type="pres">
      <dgm:prSet presAssocID="{4A7890CE-B946-F940-9385-419AD8CBAE7D}" presName="level" presStyleLbl="node1" presStyleIdx="2" presStyleCnt="5" custScaleX="120223">
        <dgm:presLayoutVars>
          <dgm:chMax val="1"/>
          <dgm:bulletEnabled val="1"/>
        </dgm:presLayoutVars>
      </dgm:prSet>
      <dgm:spPr>
        <a:prstGeom prst="trapezoid">
          <a:avLst/>
        </a:prstGeom>
      </dgm:spPr>
    </dgm:pt>
    <dgm:pt modelId="{C5BCA273-E89B-9B42-AD49-6E72937A6A0A}" type="pres">
      <dgm:prSet presAssocID="{4A7890CE-B946-F940-9385-419AD8CBAE7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10B9CDC-1158-E84D-A76F-D150ACB8F419}" type="pres">
      <dgm:prSet presAssocID="{CB5CD682-1FF8-DD47-8BF0-C0B7C4FE28F7}" presName="Name8" presStyleCnt="0"/>
      <dgm:spPr/>
    </dgm:pt>
    <dgm:pt modelId="{B7252E0A-5511-7842-AAB6-DF98C33F027B}" type="pres">
      <dgm:prSet presAssocID="{CB5CD682-1FF8-DD47-8BF0-C0B7C4FE28F7}" presName="level" presStyleLbl="node1" presStyleIdx="3" presStyleCnt="5" custScaleX="157113">
        <dgm:presLayoutVars>
          <dgm:chMax val="1"/>
          <dgm:bulletEnabled val="1"/>
        </dgm:presLayoutVars>
      </dgm:prSet>
      <dgm:spPr>
        <a:prstGeom prst="trapezoid">
          <a:avLst/>
        </a:prstGeom>
      </dgm:spPr>
    </dgm:pt>
    <dgm:pt modelId="{84BA139E-EC1C-FC4D-8045-1DB3DF9E12F4}" type="pres">
      <dgm:prSet presAssocID="{CB5CD682-1FF8-DD47-8BF0-C0B7C4FE28F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7793C0D-9F0A-2542-9158-1D430E356B96}" type="pres">
      <dgm:prSet presAssocID="{0CC4D021-6D19-5548-9A18-94C7A53A3238}" presName="Name8" presStyleCnt="0"/>
      <dgm:spPr/>
    </dgm:pt>
    <dgm:pt modelId="{3337A483-8D1E-2144-8FF5-FA35C940677A}" type="pres">
      <dgm:prSet presAssocID="{0CC4D021-6D19-5548-9A18-94C7A53A3238}" presName="level" presStyleLbl="node1" presStyleIdx="4" presStyleCnt="5" custScaleX="267781">
        <dgm:presLayoutVars>
          <dgm:chMax val="1"/>
          <dgm:bulletEnabled val="1"/>
        </dgm:presLayoutVars>
      </dgm:prSet>
      <dgm:spPr>
        <a:prstGeom prst="trapezoid">
          <a:avLst/>
        </a:prstGeom>
      </dgm:spPr>
    </dgm:pt>
    <dgm:pt modelId="{D371BB87-09BA-724E-9106-7BFF3CAD3242}" type="pres">
      <dgm:prSet presAssocID="{0CC4D021-6D19-5548-9A18-94C7A53A3238}" presName="levelTx" presStyleLbl="revTx" presStyleIdx="0" presStyleCnt="0">
        <dgm:presLayoutVars>
          <dgm:chMax val="1"/>
          <dgm:bulletEnabled val="1"/>
        </dgm:presLayoutVars>
      </dgm:prSet>
      <dgm:spPr>
        <a:prstGeom prst="trapezoid">
          <a:avLst/>
        </a:prstGeom>
      </dgm:spPr>
    </dgm:pt>
  </dgm:ptLst>
  <dgm:cxnLst>
    <dgm:cxn modelId="{013A3104-CEDD-DC4A-AE4A-8438D42E558A}" type="presOf" srcId="{0CC4D021-6D19-5548-9A18-94C7A53A3238}" destId="{D371BB87-09BA-724E-9106-7BFF3CAD3242}" srcOrd="1" destOrd="0" presId="urn:microsoft.com/office/officeart/2005/8/layout/pyramid3"/>
    <dgm:cxn modelId="{7B0CED0F-8E4E-EB4A-84F5-E346AB9EADD6}" type="presOf" srcId="{4A7890CE-B946-F940-9385-419AD8CBAE7D}" destId="{6955C0A4-D176-2F44-8CC3-74BFFF0AC686}" srcOrd="0" destOrd="0" presId="urn:microsoft.com/office/officeart/2005/8/layout/pyramid3"/>
    <dgm:cxn modelId="{06069C13-03FB-4042-9FA2-C9DE71D3F394}" type="presOf" srcId="{4A7890CE-B946-F940-9385-419AD8CBAE7D}" destId="{C5BCA273-E89B-9B42-AD49-6E72937A6A0A}" srcOrd="1" destOrd="0" presId="urn:microsoft.com/office/officeart/2005/8/layout/pyramid3"/>
    <dgm:cxn modelId="{4973E43C-FC65-0942-8D8E-0F348F456767}" type="presOf" srcId="{03B5EB7D-978B-7241-9E59-01EE74E40EB0}" destId="{2A3A39EF-7241-D64C-9DD2-5D71E87D7381}" srcOrd="1" destOrd="0" presId="urn:microsoft.com/office/officeart/2005/8/layout/pyramid3"/>
    <dgm:cxn modelId="{57882954-3E6A-BF49-B046-F332A0316DEB}" type="presOf" srcId="{6083C8B9-A156-8446-9D1A-671DBC0E3FDE}" destId="{66107D17-4DEC-244B-BF01-7752564B0E3B}" srcOrd="1" destOrd="0" presId="urn:microsoft.com/office/officeart/2005/8/layout/pyramid3"/>
    <dgm:cxn modelId="{A51C5462-858D-BD4A-BE1C-34576EC999A4}" srcId="{CF174AF1-4220-C74F-A001-96A8C66DC13B}" destId="{6083C8B9-A156-8446-9D1A-671DBC0E3FDE}" srcOrd="0" destOrd="0" parTransId="{3837DDE7-AADB-A44E-A938-0F4DE8F48E09}" sibTransId="{3385C3B1-BAE6-D849-9958-1C5E31D2CF5C}"/>
    <dgm:cxn modelId="{F0D80178-0D80-A848-AEC5-9D331F1CAA3C}" srcId="{CF174AF1-4220-C74F-A001-96A8C66DC13B}" destId="{03B5EB7D-978B-7241-9E59-01EE74E40EB0}" srcOrd="1" destOrd="0" parTransId="{58EC1509-7150-274C-8BD0-BC54C3E71AF3}" sibTransId="{81484A43-1761-8945-9F82-8B7256D98B06}"/>
    <dgm:cxn modelId="{9D33DB7A-A563-204D-B9C5-F1287E544EB5}" srcId="{CF174AF1-4220-C74F-A001-96A8C66DC13B}" destId="{0CC4D021-6D19-5548-9A18-94C7A53A3238}" srcOrd="4" destOrd="0" parTransId="{78EE398B-C88C-E446-B3FA-A4D99D4F356E}" sibTransId="{F682CEC5-119F-184F-975B-1D3A60BF3F25}"/>
    <dgm:cxn modelId="{AF083886-229C-3E48-BC72-916805F5F0B4}" type="presOf" srcId="{0CC4D021-6D19-5548-9A18-94C7A53A3238}" destId="{3337A483-8D1E-2144-8FF5-FA35C940677A}" srcOrd="0" destOrd="0" presId="urn:microsoft.com/office/officeart/2005/8/layout/pyramid3"/>
    <dgm:cxn modelId="{CED83489-E6E1-3E43-93CF-A5D6756BA940}" srcId="{CF174AF1-4220-C74F-A001-96A8C66DC13B}" destId="{4A7890CE-B946-F940-9385-419AD8CBAE7D}" srcOrd="2" destOrd="0" parTransId="{9B5D5B75-529D-014B-BB8F-B1E52D01D012}" sibTransId="{26CDABD7-9593-6B4F-B64B-A0B797CE266E}"/>
    <dgm:cxn modelId="{40EC8BA3-9D46-2C47-A02C-4804BB72CA59}" type="presOf" srcId="{CB5CD682-1FF8-DD47-8BF0-C0B7C4FE28F7}" destId="{84BA139E-EC1C-FC4D-8045-1DB3DF9E12F4}" srcOrd="1" destOrd="0" presId="urn:microsoft.com/office/officeart/2005/8/layout/pyramid3"/>
    <dgm:cxn modelId="{71484BBF-8660-0448-99E7-6E674267CAF9}" srcId="{CF174AF1-4220-C74F-A001-96A8C66DC13B}" destId="{CB5CD682-1FF8-DD47-8BF0-C0B7C4FE28F7}" srcOrd="3" destOrd="0" parTransId="{2CDC277A-875E-F948-9B5F-F3E0E7ADDBEA}" sibTransId="{727BE97E-ADA7-114D-BA7A-BA3EF87009DD}"/>
    <dgm:cxn modelId="{F269F7C4-7F5F-B844-A58A-2CBF1865067E}" type="presOf" srcId="{CF174AF1-4220-C74F-A001-96A8C66DC13B}" destId="{D6887A2A-59E7-144C-A126-AF2766758B67}" srcOrd="0" destOrd="0" presId="urn:microsoft.com/office/officeart/2005/8/layout/pyramid3"/>
    <dgm:cxn modelId="{7EBE4ADB-FC82-D447-B49D-3E17DDD344FC}" type="presOf" srcId="{6083C8B9-A156-8446-9D1A-671DBC0E3FDE}" destId="{66C4F204-4831-CC47-B3B0-9D48EC637841}" srcOrd="0" destOrd="0" presId="urn:microsoft.com/office/officeart/2005/8/layout/pyramid3"/>
    <dgm:cxn modelId="{D884DBF0-1557-8541-AA0C-333A45323B7C}" type="presOf" srcId="{03B5EB7D-978B-7241-9E59-01EE74E40EB0}" destId="{4B1E3D21-3CDC-0548-BD5D-BF418B984A79}" srcOrd="0" destOrd="0" presId="urn:microsoft.com/office/officeart/2005/8/layout/pyramid3"/>
    <dgm:cxn modelId="{D7FD7BF2-6D98-4848-823E-CB006E42246E}" type="presOf" srcId="{CB5CD682-1FF8-DD47-8BF0-C0B7C4FE28F7}" destId="{B7252E0A-5511-7842-AAB6-DF98C33F027B}" srcOrd="0" destOrd="0" presId="urn:microsoft.com/office/officeart/2005/8/layout/pyramid3"/>
    <dgm:cxn modelId="{1F3C4F2E-124A-C645-AE4E-3968D8E55328}" type="presParOf" srcId="{D6887A2A-59E7-144C-A126-AF2766758B67}" destId="{E8C57707-6B26-CA4D-BD97-6627716E119E}" srcOrd="0" destOrd="0" presId="urn:microsoft.com/office/officeart/2005/8/layout/pyramid3"/>
    <dgm:cxn modelId="{C8E6ED79-E864-274F-9CB2-512B737F23F3}" type="presParOf" srcId="{E8C57707-6B26-CA4D-BD97-6627716E119E}" destId="{66C4F204-4831-CC47-B3B0-9D48EC637841}" srcOrd="0" destOrd="0" presId="urn:microsoft.com/office/officeart/2005/8/layout/pyramid3"/>
    <dgm:cxn modelId="{0578F4FA-F61B-6A4F-885B-45B6B301C9AA}" type="presParOf" srcId="{E8C57707-6B26-CA4D-BD97-6627716E119E}" destId="{66107D17-4DEC-244B-BF01-7752564B0E3B}" srcOrd="1" destOrd="0" presId="urn:microsoft.com/office/officeart/2005/8/layout/pyramid3"/>
    <dgm:cxn modelId="{985E7381-705F-474F-82F7-E3311B40160D}" type="presParOf" srcId="{D6887A2A-59E7-144C-A126-AF2766758B67}" destId="{C1CF0260-B99A-4148-8854-306C10B12FF4}" srcOrd="1" destOrd="0" presId="urn:microsoft.com/office/officeart/2005/8/layout/pyramid3"/>
    <dgm:cxn modelId="{667BA0A0-9D5F-7349-96B7-1A3152AC2316}" type="presParOf" srcId="{C1CF0260-B99A-4148-8854-306C10B12FF4}" destId="{4B1E3D21-3CDC-0548-BD5D-BF418B984A79}" srcOrd="0" destOrd="0" presId="urn:microsoft.com/office/officeart/2005/8/layout/pyramid3"/>
    <dgm:cxn modelId="{F493D8DE-A42E-FC46-8F18-D388AD471C60}" type="presParOf" srcId="{C1CF0260-B99A-4148-8854-306C10B12FF4}" destId="{2A3A39EF-7241-D64C-9DD2-5D71E87D7381}" srcOrd="1" destOrd="0" presId="urn:microsoft.com/office/officeart/2005/8/layout/pyramid3"/>
    <dgm:cxn modelId="{5E456267-A187-7048-8016-ABCA320A69EC}" type="presParOf" srcId="{D6887A2A-59E7-144C-A126-AF2766758B67}" destId="{1D4F5062-D864-304F-BBB7-EB8922921EA1}" srcOrd="2" destOrd="0" presId="urn:microsoft.com/office/officeart/2005/8/layout/pyramid3"/>
    <dgm:cxn modelId="{D03CF611-5A07-D34B-AD44-834D24380E92}" type="presParOf" srcId="{1D4F5062-D864-304F-BBB7-EB8922921EA1}" destId="{6955C0A4-D176-2F44-8CC3-74BFFF0AC686}" srcOrd="0" destOrd="0" presId="urn:microsoft.com/office/officeart/2005/8/layout/pyramid3"/>
    <dgm:cxn modelId="{3327AF81-D67F-B04B-B79E-F6FFE711AC66}" type="presParOf" srcId="{1D4F5062-D864-304F-BBB7-EB8922921EA1}" destId="{C5BCA273-E89B-9B42-AD49-6E72937A6A0A}" srcOrd="1" destOrd="0" presId="urn:microsoft.com/office/officeart/2005/8/layout/pyramid3"/>
    <dgm:cxn modelId="{AF4E37D3-0EA1-E64A-A52C-6B2D83E9AB31}" type="presParOf" srcId="{D6887A2A-59E7-144C-A126-AF2766758B67}" destId="{810B9CDC-1158-E84D-A76F-D150ACB8F419}" srcOrd="3" destOrd="0" presId="urn:microsoft.com/office/officeart/2005/8/layout/pyramid3"/>
    <dgm:cxn modelId="{5D12738D-1BD1-3F47-8C87-E9DF554DFDBD}" type="presParOf" srcId="{810B9CDC-1158-E84D-A76F-D150ACB8F419}" destId="{B7252E0A-5511-7842-AAB6-DF98C33F027B}" srcOrd="0" destOrd="0" presId="urn:microsoft.com/office/officeart/2005/8/layout/pyramid3"/>
    <dgm:cxn modelId="{76259037-25C3-4E49-BF2C-0C86366A1C3B}" type="presParOf" srcId="{810B9CDC-1158-E84D-A76F-D150ACB8F419}" destId="{84BA139E-EC1C-FC4D-8045-1DB3DF9E12F4}" srcOrd="1" destOrd="0" presId="urn:microsoft.com/office/officeart/2005/8/layout/pyramid3"/>
    <dgm:cxn modelId="{9F584141-9467-C845-8DFF-92B4BB746670}" type="presParOf" srcId="{D6887A2A-59E7-144C-A126-AF2766758B67}" destId="{37793C0D-9F0A-2542-9158-1D430E356B96}" srcOrd="4" destOrd="0" presId="urn:microsoft.com/office/officeart/2005/8/layout/pyramid3"/>
    <dgm:cxn modelId="{476D3E55-4CD7-204A-8F28-B0659A100330}" type="presParOf" srcId="{37793C0D-9F0A-2542-9158-1D430E356B96}" destId="{3337A483-8D1E-2144-8FF5-FA35C940677A}" srcOrd="0" destOrd="0" presId="urn:microsoft.com/office/officeart/2005/8/layout/pyramid3"/>
    <dgm:cxn modelId="{BF2A36A3-6AE6-F541-950C-F36250FA7C3A}" type="presParOf" srcId="{37793C0D-9F0A-2542-9158-1D430E356B96}" destId="{D371BB87-09BA-724E-9106-7BFF3CAD3242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340CF6-1CC5-2245-9D98-C3A0EF335DC3}">
      <dsp:nvSpPr>
        <dsp:cNvPr id="0" name=""/>
        <dsp:cNvSpPr/>
      </dsp:nvSpPr>
      <dsp:spPr>
        <a:xfrm>
          <a:off x="4547714" y="2320"/>
          <a:ext cx="3871579" cy="175105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Devon Harris</a:t>
          </a:r>
          <a:br>
            <a:rPr lang="en-US" sz="3100" kern="1200" dirty="0"/>
          </a:br>
          <a:r>
            <a:rPr lang="en-US" sz="3100" kern="1200" dirty="0"/>
            <a:t>Director of Sales &amp; Marketing</a:t>
          </a:r>
        </a:p>
      </dsp:txBody>
      <dsp:txXfrm>
        <a:off x="4547714" y="2320"/>
        <a:ext cx="3871579" cy="1751053"/>
      </dsp:txXfrm>
    </dsp:sp>
    <dsp:sp modelId="{F8353021-40A3-8348-801C-4B01389B2080}">
      <dsp:nvSpPr>
        <dsp:cNvPr id="0" name=""/>
        <dsp:cNvSpPr/>
      </dsp:nvSpPr>
      <dsp:spPr>
        <a:xfrm>
          <a:off x="2640817" y="2320"/>
          <a:ext cx="1733542" cy="1751053"/>
        </a:xfrm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1" t="122" r="-36999" b="-122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85C7ABA-52F9-FE4D-88BF-7A2C076C2B14}">
      <dsp:nvSpPr>
        <dsp:cNvPr id="0" name=""/>
        <dsp:cNvSpPr/>
      </dsp:nvSpPr>
      <dsp:spPr>
        <a:xfrm>
          <a:off x="2640817" y="2042298"/>
          <a:ext cx="3871579" cy="1751053"/>
        </a:xfrm>
        <a:prstGeom prst="rect">
          <a:avLst/>
        </a:prstGeom>
        <a:gradFill rotWithShape="0">
          <a:gsLst>
            <a:gs pos="0">
              <a:schemeClr val="accent2">
                <a:hueOff val="-5426458"/>
                <a:satOff val="-14407"/>
                <a:lumOff val="549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5426458"/>
                <a:satOff val="-14407"/>
                <a:lumOff val="549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5426458"/>
                <a:satOff val="-14407"/>
                <a:lumOff val="549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Sharon Wu</a:t>
          </a:r>
        </a:p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Enterprise Sales Executive</a:t>
          </a:r>
        </a:p>
      </dsp:txBody>
      <dsp:txXfrm>
        <a:off x="2640817" y="2042298"/>
        <a:ext cx="3871579" cy="1751053"/>
      </dsp:txXfrm>
    </dsp:sp>
    <dsp:sp modelId="{750897D3-0188-E048-9343-288ECCFA092E}">
      <dsp:nvSpPr>
        <dsp:cNvPr id="0" name=""/>
        <dsp:cNvSpPr/>
      </dsp:nvSpPr>
      <dsp:spPr>
        <a:xfrm>
          <a:off x="6685751" y="2042298"/>
          <a:ext cx="1733542" cy="1751053"/>
        </a:xfrm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205" r="-44795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A00EA92-DD57-3647-8BD1-82EA9CB616AE}">
      <dsp:nvSpPr>
        <dsp:cNvPr id="0" name=""/>
        <dsp:cNvSpPr/>
      </dsp:nvSpPr>
      <dsp:spPr>
        <a:xfrm>
          <a:off x="4547714" y="4082275"/>
          <a:ext cx="3871579" cy="1751053"/>
        </a:xfrm>
        <a:prstGeom prst="rect">
          <a:avLst/>
        </a:prstGeom>
        <a:gradFill rotWithShape="0">
          <a:gsLst>
            <a:gs pos="0">
              <a:schemeClr val="accent2">
                <a:hueOff val="-10852916"/>
                <a:satOff val="-28814"/>
                <a:lumOff val="10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0852916"/>
                <a:satOff val="-28814"/>
                <a:lumOff val="10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0852916"/>
                <a:satOff val="-28814"/>
                <a:lumOff val="10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Jenny Torres</a:t>
          </a:r>
        </a:p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B2B Account Executive</a:t>
          </a:r>
        </a:p>
      </dsp:txBody>
      <dsp:txXfrm>
        <a:off x="4547714" y="4082275"/>
        <a:ext cx="3871579" cy="1751053"/>
      </dsp:txXfrm>
    </dsp:sp>
    <dsp:sp modelId="{0BCD2461-F8C1-9B4C-BE88-155289CE34B6}">
      <dsp:nvSpPr>
        <dsp:cNvPr id="0" name=""/>
        <dsp:cNvSpPr/>
      </dsp:nvSpPr>
      <dsp:spPr>
        <a:xfrm>
          <a:off x="2640817" y="4082275"/>
          <a:ext cx="1733542" cy="1751053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7645" r="-10355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C4F204-4831-CC47-B3B0-9D48EC637841}">
      <dsp:nvSpPr>
        <dsp:cNvPr id="0" name=""/>
        <dsp:cNvSpPr/>
      </dsp:nvSpPr>
      <dsp:spPr>
        <a:xfrm rot="10800000">
          <a:off x="259169" y="0"/>
          <a:ext cx="5561879" cy="1167130"/>
        </a:xfrm>
        <a:prstGeom prst="trapezoid">
          <a:avLst/>
        </a:prstGeom>
        <a:solidFill>
          <a:srgbClr val="99C0C2"/>
        </a:solidFill>
        <a:ln w="12700" cap="flat" cmpd="sng" algn="ctr">
          <a:noFill/>
          <a:prstDash val="solid"/>
          <a:miter lim="800000"/>
        </a:ln>
        <a:effectLst>
          <a:outerShdw blurRad="50800" dist="38100" dir="5400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165100" prst="coolSlant"/>
          <a:bevelB w="165100" prst="coolSlant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>
              <a:solidFill>
                <a:schemeClr val="tx1"/>
              </a:solidFill>
            </a:rPr>
            <a:t>Opportunity</a:t>
          </a:r>
        </a:p>
      </dsp:txBody>
      <dsp:txXfrm rot="-10800000">
        <a:off x="1232498" y="0"/>
        <a:ext cx="3615221" cy="1167130"/>
      </dsp:txXfrm>
    </dsp:sp>
    <dsp:sp modelId="{4B1E3D21-3CDC-0548-BD5D-BF418B984A79}">
      <dsp:nvSpPr>
        <dsp:cNvPr id="0" name=""/>
        <dsp:cNvSpPr/>
      </dsp:nvSpPr>
      <dsp:spPr>
        <a:xfrm rot="10800000">
          <a:off x="551329" y="1167130"/>
          <a:ext cx="4977558" cy="1167130"/>
        </a:xfrm>
        <a:prstGeom prst="trapezoid">
          <a:avLst/>
        </a:prstGeom>
        <a:solidFill>
          <a:srgbClr val="59A5AA"/>
        </a:solidFill>
        <a:ln w="12700" cap="flat" cmpd="sng" algn="ctr">
          <a:noFill/>
          <a:prstDash val="solid"/>
          <a:miter lim="800000"/>
        </a:ln>
        <a:effectLst>
          <a:outerShdw blurRad="50800" dist="38100" dir="5400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165100" prst="coolSlant"/>
          <a:bevelB w="165100" prst="coolSlant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Exploration</a:t>
          </a:r>
        </a:p>
      </dsp:txBody>
      <dsp:txXfrm rot="-10800000">
        <a:off x="1422402" y="1167130"/>
        <a:ext cx="3235412" cy="1167130"/>
      </dsp:txXfrm>
    </dsp:sp>
    <dsp:sp modelId="{6955C0A4-D176-2F44-8CC3-74BFFF0AC686}">
      <dsp:nvSpPr>
        <dsp:cNvPr id="0" name=""/>
        <dsp:cNvSpPr/>
      </dsp:nvSpPr>
      <dsp:spPr>
        <a:xfrm rot="10800000">
          <a:off x="847162" y="2334260"/>
          <a:ext cx="4385892" cy="1167130"/>
        </a:xfrm>
        <a:prstGeom prst="trapezoid">
          <a:avLst/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>
          <a:outerShdw blurRad="50800" dist="38100" dir="5400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165100" prst="coolSlant"/>
          <a:bevelB w="165100" prst="coolSlant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Decision Making</a:t>
          </a:r>
        </a:p>
      </dsp:txBody>
      <dsp:txXfrm rot="-10800000">
        <a:off x="1614694" y="2334260"/>
        <a:ext cx="2850829" cy="1167130"/>
      </dsp:txXfrm>
    </dsp:sp>
    <dsp:sp modelId="{B7252E0A-5511-7842-AAB6-DF98C33F027B}">
      <dsp:nvSpPr>
        <dsp:cNvPr id="0" name=""/>
        <dsp:cNvSpPr/>
      </dsp:nvSpPr>
      <dsp:spPr>
        <a:xfrm rot="10800000">
          <a:off x="1129546" y="3501390"/>
          <a:ext cx="3821125" cy="1167130"/>
        </a:xfrm>
        <a:prstGeom prst="trapezoid">
          <a:avLst/>
        </a:prstGeom>
        <a:solidFill>
          <a:schemeClr val="accent2">
            <a:lumMod val="50000"/>
          </a:schemeClr>
        </a:solidFill>
        <a:ln w="12700" cap="flat" cmpd="sng" algn="ctr">
          <a:noFill/>
          <a:prstDash val="solid"/>
          <a:miter lim="800000"/>
        </a:ln>
        <a:effectLst>
          <a:outerShdw blurRad="50800" dist="38100" dir="5400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165100" prst="coolSlant"/>
          <a:bevelB w="165100" prst="coolSlant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Purchase</a:t>
          </a:r>
        </a:p>
      </dsp:txBody>
      <dsp:txXfrm rot="-10800000">
        <a:off x="1798243" y="3501390"/>
        <a:ext cx="2483731" cy="1167130"/>
      </dsp:txXfrm>
    </dsp:sp>
    <dsp:sp modelId="{3337A483-8D1E-2144-8FF5-FA35C940677A}">
      <dsp:nvSpPr>
        <dsp:cNvPr id="0" name=""/>
        <dsp:cNvSpPr/>
      </dsp:nvSpPr>
      <dsp:spPr>
        <a:xfrm rot="10800000">
          <a:off x="1411942" y="4668520"/>
          <a:ext cx="3256333" cy="1167130"/>
        </a:xfrm>
        <a:prstGeom prst="trapezoid">
          <a:avLst/>
        </a:prstGeom>
        <a:solidFill>
          <a:srgbClr val="192F2F"/>
        </a:solidFill>
        <a:ln w="12700" cap="flat" cmpd="sng" algn="ctr">
          <a:noFill/>
          <a:prstDash val="solid"/>
          <a:miter lim="800000"/>
        </a:ln>
        <a:effectLst>
          <a:outerShdw blurRad="50800" dist="38100" dir="5400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165100" prst="coolSlant"/>
          <a:bevelB w="165100" prst="coolSlant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Advocacy</a:t>
          </a:r>
        </a:p>
      </dsp:txBody>
      <dsp:txXfrm rot="-10800000">
        <a:off x="1606464" y="4738240"/>
        <a:ext cx="2867289" cy="10974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28EFBE-3753-B443-8E46-F52D8F7FB52C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AB6B2B-80A0-3D41-807F-A39D1AA860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45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739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67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Smart</a:t>
            </a:r>
            <a:r>
              <a:rPr lang="en-US" baseline="0" dirty="0"/>
              <a:t> art: alternating picture blocks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573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563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901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Inverted Pyramid Smart Art, with shape</a:t>
            </a:r>
            <a:r>
              <a:rPr lang="en-US" baseline="0" dirty="0"/>
              <a:t> changed to a trapezoid. 3D bevel, top and bottom. Rectangle shapes, arrow shapes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519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Multi-photo</a:t>
            </a:r>
            <a:r>
              <a:rPr lang="en-US" baseline="0" dirty="0"/>
              <a:t> slide with captions layout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102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Shape with edited points </a:t>
            </a:r>
          </a:p>
          <a:p>
            <a:r>
              <a:rPr lang="en-US" dirty="0"/>
              <a:t>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731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</a:t>
            </a:r>
            <a:r>
              <a:rPr lang="en-US" baseline="0" dirty="0"/>
              <a:t> chart, with “Percentage of Market” line made 100% transparent, so it doesn’t show up on the plot area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95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</a:t>
            </a:r>
            <a:r>
              <a:rPr lang="en-US" baseline="0" dirty="0"/>
              <a:t> chart, with “Percentage of Market” line made 100% transparent, so it doesn’t show up on the plot area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633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</a:t>
            </a:r>
            <a:r>
              <a:rPr lang="en-US" baseline="0" dirty="0"/>
              <a:t> chart, with “Percentage of Market” line made 100% transparent, so it doesn’t show up on the plot area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85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</a:t>
            </a:r>
            <a:r>
              <a:rPr lang="en-US" baseline="0" dirty="0"/>
              <a:t> chart, with “Percentage of Market” line made 100% transparent, so it doesn’t show up on the plot area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1463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697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46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45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ly">
    <p:bg>
      <p:bgPr>
        <a:gradFill flip="none" rotWithShape="1">
          <a:gsLst>
            <a:gs pos="0">
              <a:schemeClr val="tx2">
                <a:lumMod val="50000"/>
              </a:schemeClr>
            </a:gs>
            <a:gs pos="46000">
              <a:schemeClr val="tx2">
                <a:lumMod val="25000"/>
              </a:schemeClr>
            </a:gs>
            <a:gs pos="100000">
              <a:schemeClr val="tx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79731" y="1412827"/>
            <a:ext cx="7690410" cy="40323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 photo/icon slid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47" y="331105"/>
            <a:ext cx="10515600" cy="1188205"/>
          </a:xfrm>
        </p:spPr>
        <p:txBody>
          <a:bodyPr anchor="ctr">
            <a:normAutofit/>
          </a:bodyPr>
          <a:lstStyle>
            <a:lvl1pPr algn="ctr">
              <a:defRPr sz="5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905980"/>
            <a:ext cx="10515599" cy="159329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675912" y="1794241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056600" y="1794237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8437290" y="1794793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8437290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56601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1675911" y="4038533"/>
            <a:ext cx="2066095" cy="6916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foc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idx="1"/>
          </p:nvPr>
        </p:nvSpPr>
        <p:spPr>
          <a:xfrm>
            <a:off x="0" y="1587"/>
            <a:ext cx="4783015" cy="68564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4965431" y="2508738"/>
            <a:ext cx="6586490" cy="378541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965431" y="395934"/>
            <a:ext cx="658649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g Logo End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5289" y="1137276"/>
            <a:ext cx="3321423" cy="4583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79731" y="1412827"/>
            <a:ext cx="7690410" cy="40323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522514" y="500742"/>
            <a:ext cx="11059886" cy="58347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 photo/icon slid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47" y="331105"/>
            <a:ext cx="10515600" cy="1188205"/>
          </a:xfrm>
        </p:spPr>
        <p:txBody>
          <a:bodyPr anchor="ctr">
            <a:normAutofit/>
          </a:bodyPr>
          <a:lstStyle>
            <a:lvl1pPr algn="ctr">
              <a:defRPr sz="5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905980"/>
            <a:ext cx="10515599" cy="1593294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675912" y="1794241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056600" y="1794237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8437290" y="1794793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8437290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56601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1675911" y="4038533"/>
            <a:ext cx="2066095" cy="6916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foc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idx="1"/>
          </p:nvPr>
        </p:nvSpPr>
        <p:spPr>
          <a:xfrm>
            <a:off x="0" y="1587"/>
            <a:ext cx="4783015" cy="68564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4965431" y="2508738"/>
            <a:ext cx="6586490" cy="378541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965431" y="395934"/>
            <a:ext cx="658649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g Logo End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5289" y="1137276"/>
            <a:ext cx="3321423" cy="4583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79731" y="1412827"/>
            <a:ext cx="7690410" cy="40323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3B0AF68-AFC1-E644-9AF8-62FF0D9BCADF}" type="datetimeFigureOut">
              <a:rPr lang="en-US" smtClean="0"/>
              <a:pPr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FA11206-202C-B346-84E3-C2082D8601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3B0AF68-AFC1-E644-9AF8-62FF0D9BCADF}" type="datetimeFigureOut">
              <a:rPr lang="en-US" smtClean="0"/>
              <a:pPr/>
              <a:t>12/19/19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FA11206-202C-B346-84E3-C2082D8601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522514" y="500742"/>
            <a:ext cx="11059886" cy="58347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 photo/icon slid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47" y="331105"/>
            <a:ext cx="10515600" cy="1188205"/>
          </a:xfrm>
        </p:spPr>
        <p:txBody>
          <a:bodyPr anchor="ctr">
            <a:normAutofit/>
          </a:bodyPr>
          <a:lstStyle>
            <a:lvl1pPr algn="ctr">
              <a:defRPr sz="5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905980"/>
            <a:ext cx="10515599" cy="159329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675912" y="1794241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056600" y="1794237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8437290" y="1794793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8437290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56601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1675911" y="4038533"/>
            <a:ext cx="2066095" cy="6916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foc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idx="1"/>
          </p:nvPr>
        </p:nvSpPr>
        <p:spPr>
          <a:xfrm>
            <a:off x="0" y="1587"/>
            <a:ext cx="4783015" cy="68564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4965431" y="2508738"/>
            <a:ext cx="6586490" cy="378541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965431" y="395934"/>
            <a:ext cx="658649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g Logo End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5289" y="1137276"/>
            <a:ext cx="3321423" cy="4583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522514" y="500742"/>
            <a:ext cx="11059886" cy="58347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46000">
              <a:schemeClr val="tx2">
                <a:lumMod val="25000"/>
              </a:schemeClr>
            </a:gs>
            <a:gs pos="100000">
              <a:schemeClr val="tx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A3AE3457-B2FA-E948-8481-2F4D8AB132F5}" type="datetimeFigureOut">
              <a:rPr lang="en-US" smtClean="0"/>
              <a:pPr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57E903F0-4613-6243-839C-3933DAEBAEB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665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91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90C1CA1A-0E6A-D94A-A8FC-426F3A3A094E}" type="datetimeFigureOut">
              <a:rPr lang="en-US" smtClean="0"/>
              <a:pPr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18B1943-F0F0-C646-B661-93D0B56CC6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546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55F21803-188E-5A4B-8CB3-68BC7635E1CF}" type="datetimeFigureOut">
              <a:rPr lang="en-US" smtClean="0"/>
              <a:pPr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DCFCDE9-BDB1-AC46-8CD3-23D224F9A5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43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737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FE860FF-6214-458C-B8B6-840D3D4BD8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079A69E-2DBC-4FA4-8495-9B37C56A910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80B1E9-A8C1-4802-BFFD-7FC81CD2112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Sales and Marketing Updates</a:t>
            </a:r>
          </a:p>
        </p:txBody>
      </p:sp>
    </p:spTree>
    <p:extLst>
      <p:ext uri="{BB962C8B-B14F-4D97-AF65-F5344CB8AC3E}">
        <p14:creationId xmlns:p14="http://schemas.microsoft.com/office/powerpoint/2010/main" val="2554464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7673721"/>
              </p:ext>
            </p:extLst>
          </p:nvPr>
        </p:nvGraphicFramePr>
        <p:xfrm>
          <a:off x="522288" y="500063"/>
          <a:ext cx="11060112" cy="5835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8960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526"/>
            <a:ext cx="10515600" cy="939240"/>
          </a:xfrm>
        </p:spPr>
        <p:txBody>
          <a:bodyPr/>
          <a:lstStyle/>
          <a:p>
            <a:pPr algn="ctr"/>
            <a:r>
              <a:rPr lang="en-US" dirty="0"/>
              <a:t>Q4 Sales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934665"/>
              </p:ext>
            </p:extLst>
          </p:nvPr>
        </p:nvGraphicFramePr>
        <p:xfrm>
          <a:off x="838200" y="900953"/>
          <a:ext cx="10515600" cy="57284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01190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0"/>
            <a:ext cx="5183188" cy="1905000"/>
          </a:xfrm>
          <a:solidFill>
            <a:schemeClr val="accent1">
              <a:lumMod val="75000"/>
            </a:schemeClr>
          </a:solidFill>
        </p:spPr>
        <p:txBody>
          <a:bodyPr anchor="ctr">
            <a:normAutofit/>
          </a:bodyPr>
          <a:lstStyle/>
          <a:p>
            <a:pPr algn="ctr"/>
            <a:r>
              <a:rPr lang="en-US" sz="3600" dirty="0"/>
              <a:t>Virtual Reality </a:t>
            </a:r>
            <a:br>
              <a:rPr lang="en-US" sz="3600" dirty="0"/>
            </a:br>
            <a:r>
              <a:rPr lang="en-US" sz="3600" dirty="0"/>
              <a:t>Engagement and Trends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5306039"/>
              </p:ext>
            </p:extLst>
          </p:nvPr>
        </p:nvGraphicFramePr>
        <p:xfrm>
          <a:off x="5351929" y="228600"/>
          <a:ext cx="6669742" cy="63739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0" y="1905000"/>
            <a:ext cx="5183188" cy="4952999"/>
          </a:xfrm>
          <a:solidFill>
            <a:schemeClr val="accent1">
              <a:lumMod val="75000"/>
            </a:schemeClr>
          </a:solidFill>
        </p:spPr>
        <p:txBody>
          <a:bodyPr>
            <a:normAutofit/>
          </a:bodyPr>
          <a:lstStyle/>
          <a:p>
            <a:pPr lvl="1"/>
            <a:r>
              <a:rPr lang="en-US" sz="2200" dirty="0"/>
              <a:t>81% of people who’ve tried virtual reality would recommend it to their friends</a:t>
            </a:r>
          </a:p>
          <a:p>
            <a:pPr lvl="1"/>
            <a:endParaRPr lang="en-US" sz="2200" dirty="0"/>
          </a:p>
          <a:p>
            <a:pPr lvl="1"/>
            <a:r>
              <a:rPr lang="en-US" sz="2200" dirty="0"/>
              <a:t>More than 12 Million VR headsets will be sold in 2017</a:t>
            </a:r>
          </a:p>
          <a:p>
            <a:pPr lvl="1"/>
            <a:endParaRPr lang="en-US" sz="2200" dirty="0"/>
          </a:p>
          <a:p>
            <a:pPr lvl="1"/>
            <a:r>
              <a:rPr lang="en-US" sz="2200" dirty="0"/>
              <a:t>74% of consumers show interest in using VR for travel</a:t>
            </a:r>
          </a:p>
          <a:p>
            <a:pPr lvl="1"/>
            <a:endParaRPr lang="en-US" sz="2200" dirty="0"/>
          </a:p>
          <a:p>
            <a:pPr lvl="1"/>
            <a:r>
              <a:rPr lang="en-US" sz="2200" dirty="0"/>
              <a:t>An estimated  171 million people worldwide will be using VR in 2018</a:t>
            </a:r>
          </a:p>
        </p:txBody>
      </p:sp>
    </p:spTree>
    <p:extLst>
      <p:ext uri="{BB962C8B-B14F-4D97-AF65-F5344CB8AC3E}">
        <p14:creationId xmlns:p14="http://schemas.microsoft.com/office/powerpoint/2010/main" val="812952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rocess 20"/>
          <p:cNvSpPr/>
          <p:nvPr/>
        </p:nvSpPr>
        <p:spPr>
          <a:xfrm>
            <a:off x="4751382" y="4476799"/>
            <a:ext cx="1707777" cy="484094"/>
          </a:xfrm>
          <a:prstGeom prst="flowChartProcess">
            <a:avLst/>
          </a:prstGeom>
          <a:solidFill>
            <a:schemeClr val="accent6">
              <a:lumMod val="10000"/>
              <a:lumOff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Convert</a:t>
            </a:r>
          </a:p>
        </p:txBody>
      </p:sp>
      <p:sp>
        <p:nvSpPr>
          <p:cNvPr id="20" name="Process 19"/>
          <p:cNvSpPr/>
          <p:nvPr/>
        </p:nvSpPr>
        <p:spPr>
          <a:xfrm>
            <a:off x="4751382" y="3256068"/>
            <a:ext cx="1707777" cy="484094"/>
          </a:xfrm>
          <a:prstGeom prst="flowChartProcess">
            <a:avLst/>
          </a:prstGeom>
          <a:solidFill>
            <a:schemeClr val="accent6">
              <a:lumMod val="10000"/>
              <a:lumOff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Act</a:t>
            </a:r>
          </a:p>
        </p:txBody>
      </p:sp>
      <p:sp>
        <p:nvSpPr>
          <p:cNvPr id="19" name="Process 18"/>
          <p:cNvSpPr/>
          <p:nvPr/>
        </p:nvSpPr>
        <p:spPr>
          <a:xfrm>
            <a:off x="4751382" y="2070137"/>
            <a:ext cx="1707777" cy="484094"/>
          </a:xfrm>
          <a:prstGeom prst="flowChartProcess">
            <a:avLst/>
          </a:prstGeom>
          <a:solidFill>
            <a:schemeClr val="accent6">
              <a:lumMod val="10000"/>
              <a:lumOff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Reach</a:t>
            </a:r>
          </a:p>
        </p:txBody>
      </p:sp>
      <p:sp>
        <p:nvSpPr>
          <p:cNvPr id="18" name="Process 17"/>
          <p:cNvSpPr/>
          <p:nvPr/>
        </p:nvSpPr>
        <p:spPr>
          <a:xfrm>
            <a:off x="4751386" y="878346"/>
            <a:ext cx="1707777" cy="484094"/>
          </a:xfrm>
          <a:prstGeom prst="flowChartProcess">
            <a:avLst/>
          </a:prstGeom>
          <a:solidFill>
            <a:schemeClr val="accent6">
              <a:lumMod val="10000"/>
              <a:lumOff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Plan</a:t>
            </a:r>
          </a:p>
        </p:txBody>
      </p:sp>
      <p:sp>
        <p:nvSpPr>
          <p:cNvPr id="22" name="Process 21"/>
          <p:cNvSpPr/>
          <p:nvPr/>
        </p:nvSpPr>
        <p:spPr>
          <a:xfrm>
            <a:off x="4513912" y="5662730"/>
            <a:ext cx="1945249" cy="484094"/>
          </a:xfrm>
          <a:prstGeom prst="flowChartProcess">
            <a:avLst/>
          </a:prstGeom>
          <a:solidFill>
            <a:schemeClr val="accent6">
              <a:lumMod val="10000"/>
              <a:lumOff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Engage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90691170"/>
              </p:ext>
            </p:extLst>
          </p:nvPr>
        </p:nvGraphicFramePr>
        <p:xfrm>
          <a:off x="78536" y="665723"/>
          <a:ext cx="6080218" cy="5835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7050563" y="458673"/>
            <a:ext cx="44937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2018 Conversion Goals</a:t>
            </a:r>
          </a:p>
        </p:txBody>
      </p:sp>
      <p:sp>
        <p:nvSpPr>
          <p:cNvPr id="27" name="Down Arrow 26"/>
          <p:cNvSpPr/>
          <p:nvPr/>
        </p:nvSpPr>
        <p:spPr>
          <a:xfrm>
            <a:off x="5987004" y="1405599"/>
            <a:ext cx="217991" cy="619977"/>
          </a:xfrm>
          <a:prstGeom prst="downArrow">
            <a:avLst/>
          </a:prstGeom>
          <a:solidFill>
            <a:schemeClr val="accent5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Down Arrow 30"/>
          <p:cNvSpPr/>
          <p:nvPr/>
        </p:nvSpPr>
        <p:spPr>
          <a:xfrm>
            <a:off x="5987004" y="5001823"/>
            <a:ext cx="217991" cy="619977"/>
          </a:xfrm>
          <a:prstGeom prst="downArrow">
            <a:avLst/>
          </a:prstGeom>
          <a:solidFill>
            <a:schemeClr val="accent5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Down Arrow 31"/>
          <p:cNvSpPr/>
          <p:nvPr/>
        </p:nvSpPr>
        <p:spPr>
          <a:xfrm>
            <a:off x="5981970" y="3798492"/>
            <a:ext cx="217991" cy="619977"/>
          </a:xfrm>
          <a:prstGeom prst="downArrow">
            <a:avLst/>
          </a:prstGeom>
          <a:solidFill>
            <a:schemeClr val="accent5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Down Arrow 32"/>
          <p:cNvSpPr/>
          <p:nvPr/>
        </p:nvSpPr>
        <p:spPr>
          <a:xfrm>
            <a:off x="5987004" y="2604624"/>
            <a:ext cx="217991" cy="619977"/>
          </a:xfrm>
          <a:prstGeom prst="downArrow">
            <a:avLst/>
          </a:prstGeom>
          <a:solidFill>
            <a:schemeClr val="accent5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233307" y="1905000"/>
            <a:ext cx="43109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dirty="0"/>
              <a:t>Up 2.8% year-over-year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dirty="0"/>
              <a:t>E-book conversion down 1.4%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dirty="0"/>
              <a:t>Largest gain in software (4.3%)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dirty="0"/>
              <a:t>2018 increase overall conversion by 5%</a:t>
            </a:r>
          </a:p>
        </p:txBody>
      </p:sp>
    </p:spTree>
    <p:extLst>
      <p:ext uri="{BB962C8B-B14F-4D97-AF65-F5344CB8AC3E}">
        <p14:creationId xmlns:p14="http://schemas.microsoft.com/office/powerpoint/2010/main" val="506213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Orange STEM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Together with our partners at Orange Valley Schools we are working to introduce science, technology, engineering, and mathematics to children in our community. </a:t>
            </a:r>
          </a:p>
          <a:p>
            <a:endParaRPr lang="en-US" sz="1200" dirty="0"/>
          </a:p>
          <a:p>
            <a:r>
              <a:rPr lang="en-US" dirty="0"/>
              <a:t>E-mail projectorange@red30tech.com to find out about volunteer opportunities.</a:t>
            </a:r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0" name="Picture Placeholder 9"/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49995" y="1773733"/>
            <a:ext cx="2066095" cy="2068511"/>
          </a:xfrm>
        </p:spPr>
      </p:pic>
      <p:pic>
        <p:nvPicPr>
          <p:cNvPr id="11" name="Picture Placeholder 10"/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00600" y="1774021"/>
            <a:ext cx="2590800" cy="2068511"/>
          </a:xfrm>
        </p:spPr>
      </p:pic>
      <p:sp>
        <p:nvSpPr>
          <p:cNvPr id="7" name="Text Placeholder 6"/>
          <p:cNvSpPr>
            <a:spLocks noGrp="1"/>
          </p:cNvSpPr>
          <p:nvPr>
            <p:ph type="body" idx="13"/>
          </p:nvPr>
        </p:nvSpPr>
        <p:spPr>
          <a:xfrm>
            <a:off x="4800600" y="3986783"/>
            <a:ext cx="2590800" cy="691662"/>
          </a:xfrm>
        </p:spPr>
        <p:txBody>
          <a:bodyPr>
            <a:normAutofit fontScale="92500"/>
          </a:bodyPr>
          <a:lstStyle/>
          <a:p>
            <a:r>
              <a:rPr lang="en-US" dirty="0"/>
              <a:t>Frank Smith showing students how to assemble a robot kit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4"/>
          </p:nvPr>
        </p:nvSpPr>
        <p:spPr>
          <a:xfrm>
            <a:off x="8449995" y="3985766"/>
            <a:ext cx="2066095" cy="691662"/>
          </a:xfrm>
        </p:spPr>
        <p:txBody>
          <a:bodyPr/>
          <a:lstStyle/>
          <a:p>
            <a:r>
              <a:rPr lang="en-US" dirty="0"/>
              <a:t>Students watching 3D printer making figurine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en-US" dirty="0"/>
              <a:t>Christopher tries out one of our assembled drones</a:t>
            </a:r>
          </a:p>
        </p:txBody>
      </p:sp>
    </p:spTree>
    <p:extLst>
      <p:ext uri="{BB962C8B-B14F-4D97-AF65-F5344CB8AC3E}">
        <p14:creationId xmlns:p14="http://schemas.microsoft.com/office/powerpoint/2010/main" val="16540016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518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ff-page Connector 3"/>
          <p:cNvSpPr/>
          <p:nvPr/>
        </p:nvSpPr>
        <p:spPr>
          <a:xfrm>
            <a:off x="1333500" y="0"/>
            <a:ext cx="2581275" cy="26797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49 w 10000"/>
              <a:gd name="connsiteY4" fmla="*/ 6139 h 10000"/>
              <a:gd name="connsiteX5" fmla="*/ 0 w 10000"/>
              <a:gd name="connsiteY5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6139 h 10000"/>
              <a:gd name="connsiteX3" fmla="*/ 5000 w 10000"/>
              <a:gd name="connsiteY3" fmla="*/ 10000 h 10000"/>
              <a:gd name="connsiteX4" fmla="*/ 49 w 10000"/>
              <a:gd name="connsiteY4" fmla="*/ 6139 h 10000"/>
              <a:gd name="connsiteX5" fmla="*/ 0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0" y="0"/>
                </a:moveTo>
                <a:lnTo>
                  <a:pt x="10000" y="0"/>
                </a:lnTo>
                <a:lnTo>
                  <a:pt x="10000" y="6139"/>
                </a:lnTo>
                <a:lnTo>
                  <a:pt x="5000" y="10000"/>
                </a:lnTo>
                <a:lnTo>
                  <a:pt x="49" y="6139"/>
                </a:lnTo>
                <a:cubicBezTo>
                  <a:pt x="33" y="4093"/>
                  <a:pt x="16" y="2046"/>
                  <a:pt x="0" y="0"/>
                </a:cubicBezTo>
                <a:close/>
              </a:path>
            </a:pathLst>
          </a:custGeom>
          <a:solidFill>
            <a:srgbClr val="7615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3500" y="508001"/>
            <a:ext cx="2581275" cy="85090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AGENDA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295551"/>
              </p:ext>
            </p:extLst>
          </p:nvPr>
        </p:nvGraphicFramePr>
        <p:xfrm>
          <a:off x="1311274" y="3162300"/>
          <a:ext cx="9569450" cy="2974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4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310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350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9:00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1416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New business</a:t>
                      </a:r>
                    </a:p>
                  </a:txBody>
                  <a:tcPr marL="137160" marR="137160" marT="137160" marB="13716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350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9:20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1416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Sales &amp; Marketing</a:t>
                      </a:r>
                      <a:r>
                        <a:rPr lang="en-US" sz="2400" baseline="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updates</a:t>
                      </a:r>
                      <a:endPara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 marL="137160" marR="137160" marT="137160" marB="13716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350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9:30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1416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Internal</a:t>
                      </a:r>
                      <a:r>
                        <a:rPr lang="en-US" sz="2400" baseline="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updates</a:t>
                      </a:r>
                      <a:endPara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 marL="137160" marR="137160" marT="137160" marB="13716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350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9:50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1416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Q&amp;A</a:t>
                      </a:r>
                    </a:p>
                  </a:txBody>
                  <a:tcPr marL="137160" marR="137160" marT="137160" marB="13716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3799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pPr algn="ctr"/>
            <a:r>
              <a:rPr lang="en-US" dirty="0"/>
              <a:t>E-Commerce Opportunity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1533561"/>
              </p:ext>
            </p:extLst>
          </p:nvPr>
        </p:nvGraphicFramePr>
        <p:xfrm>
          <a:off x="838200" y="1380392"/>
          <a:ext cx="10515600" cy="47965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16705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pPr algn="ctr"/>
            <a:r>
              <a:rPr lang="en-US" dirty="0"/>
              <a:t>E-Commerce Opportunity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838200" y="1380392"/>
          <a:ext cx="10515600" cy="47965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33095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pPr algn="ctr"/>
            <a:r>
              <a:rPr lang="en-US" dirty="0"/>
              <a:t>E-Commerce Opportunity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838200" y="1380392"/>
          <a:ext cx="10515600" cy="47965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5428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pPr algn="ctr"/>
            <a:r>
              <a:rPr lang="en-US" dirty="0"/>
              <a:t>E-Commerce Opportunity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838200" y="1380392"/>
          <a:ext cx="10515600" cy="47965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21475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Leveraging E-Commerce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Online sales account for more than 50% of sales in most manufacturing areas</a:t>
            </a:r>
          </a:p>
          <a:p>
            <a:r>
              <a:rPr lang="en-US" dirty="0"/>
              <a:t>Expected to grow by more than 20% by 2021</a:t>
            </a:r>
          </a:p>
          <a:p>
            <a:r>
              <a:rPr lang="en-US" dirty="0"/>
              <a:t>Greatest opportunity is in software and cloud services</a:t>
            </a:r>
          </a:p>
          <a:p>
            <a:r>
              <a:rPr lang="en-US" dirty="0"/>
              <a:t>Expect 3D printing to gain momentum over next 5 years</a:t>
            </a:r>
          </a:p>
          <a:p>
            <a:pPr lvl="1"/>
            <a:r>
              <a:rPr lang="en-US" dirty="0"/>
              <a:t>Impact on several industries including printing, paper, machinery, and fabrication</a:t>
            </a:r>
          </a:p>
          <a:p>
            <a:pPr lvl="1"/>
            <a:r>
              <a:rPr lang="en-US" dirty="0"/>
              <a:t>Major growth opportunity for us</a:t>
            </a:r>
          </a:p>
        </p:txBody>
      </p:sp>
    </p:spTree>
    <p:extLst>
      <p:ext uri="{BB962C8B-B14F-4D97-AF65-F5344CB8AC3E}">
        <p14:creationId xmlns:p14="http://schemas.microsoft.com/office/powerpoint/2010/main" val="1750943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1" y="480949"/>
            <a:ext cx="3667039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R&amp;D Project Updates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5966" y="485296"/>
            <a:ext cx="7615761" cy="6013474"/>
          </a:xfrm>
          <a:prstGeom prst="rect">
            <a:avLst/>
          </a:prstGeom>
          <a:effectLst>
            <a:softEdge rad="165100"/>
          </a:effectLst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8931" y="2438401"/>
            <a:ext cx="3667036" cy="377952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DX-145 Drone (previously R-145) scheduled to release in Q1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RTE-QFN20 delayed due to increased materials demand </a:t>
            </a:r>
            <a:r>
              <a:rPr lang="mr-IN" sz="2400" dirty="0"/>
              <a:t>–</a:t>
            </a:r>
            <a:r>
              <a:rPr lang="en-US" sz="2400" dirty="0"/>
              <a:t> 2018 Q2 release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488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2169729" y="375636"/>
            <a:ext cx="7852541" cy="812034"/>
          </a:xfrm>
        </p:spPr>
        <p:txBody>
          <a:bodyPr anchor="t"/>
          <a:lstStyle/>
          <a:p>
            <a:pPr algn="ctr"/>
            <a:r>
              <a:rPr lang="en-US" dirty="0"/>
              <a:t>Rechargeable Battery Comparison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7806863"/>
              </p:ext>
            </p:extLst>
          </p:nvPr>
        </p:nvGraphicFramePr>
        <p:xfrm>
          <a:off x="593176" y="1351398"/>
          <a:ext cx="11005645" cy="4918843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13827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57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57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057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057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80482">
                <a:tc>
                  <a:txBody>
                    <a:bodyPr/>
                    <a:lstStyle/>
                    <a:p>
                      <a:pPr algn="l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Lead Acid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Nickle</a:t>
                      </a:r>
                      <a:r>
                        <a:rPr lang="en-US" baseline="0" dirty="0"/>
                        <a:t> Cadmium (NiCad)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Nickel-Metal</a:t>
                      </a:r>
                      <a:r>
                        <a:rPr lang="en-US" baseline="0" dirty="0"/>
                        <a:t> Hydride (NiMH)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Lithium Rechargeable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5099">
                <a:tc>
                  <a:txBody>
                    <a:bodyPr/>
                    <a:lstStyle/>
                    <a:p>
                      <a:pPr lvl="0" algn="l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Pros</a:t>
                      </a:r>
                    </a:p>
                  </a:txBody>
                  <a:tcPr anchor="ctr">
                    <a:lnR>
                      <a:noFill/>
                    </a:lnR>
                    <a:lnT w="12700" cmpd="sng">
                      <a:noFill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High </a:t>
                      </a:r>
                      <a:r>
                        <a:rPr lang="en-US" sz="1800" baseline="0" dirty="0"/>
                        <a:t>power density, wide temperature range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Wide temperature range, long shelf life, inexpensive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Lower cost, high current</a:t>
                      </a:r>
                      <a:r>
                        <a:rPr lang="en-US" sz="1800" baseline="0" dirty="0"/>
                        <a:t> ability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High</a:t>
                      </a:r>
                      <a:r>
                        <a:rPr lang="en-US" sz="1800" baseline="0" dirty="0"/>
                        <a:t> energy density, long lasting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4892">
                <a:tc>
                  <a:txBody>
                    <a:bodyPr/>
                    <a:lstStyle/>
                    <a:p>
                      <a:pPr lvl="0" algn="l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Cons</a:t>
                      </a:r>
                    </a:p>
                  </a:txBody>
                  <a:tcPr anchor="ctr">
                    <a:lnR>
                      <a:noFill/>
                    </a:ln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Low energy density, heavy, large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High</a:t>
                      </a:r>
                      <a:r>
                        <a:rPr lang="en-US" sz="1800" baseline="0" dirty="0"/>
                        <a:t> toxicity, low energy density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Can</a:t>
                      </a:r>
                      <a:r>
                        <a:rPr lang="en-US" sz="1800" baseline="0" dirty="0"/>
                        <a:t> overcharge, short storage life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Expensive, require protection, ageing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3605">
                <a:tc>
                  <a:txBody>
                    <a:bodyPr/>
                    <a:lstStyle/>
                    <a:p>
                      <a:pPr lvl="0" algn="l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Application</a:t>
                      </a:r>
                    </a:p>
                  </a:txBody>
                  <a:tcPr anchor="ctr"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Battery</a:t>
                      </a:r>
                      <a:r>
                        <a:rPr lang="en-US" sz="1800" baseline="0" dirty="0"/>
                        <a:t> banks, car batteries, golf carts, wheelchairs, electric scooters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Portable electronics, toys, cordless</a:t>
                      </a:r>
                      <a:r>
                        <a:rPr lang="en-US" sz="1800" baseline="0" dirty="0"/>
                        <a:t> phones, remote controlled devices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Remote</a:t>
                      </a:r>
                      <a:r>
                        <a:rPr lang="en-US" sz="1800" baseline="0" dirty="0"/>
                        <a:t> controlled devices, drones, portable devices, cameras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Cell phones,</a:t>
                      </a:r>
                      <a:r>
                        <a:rPr lang="en-US" sz="1800" baseline="0" dirty="0"/>
                        <a:t> electronic watches, electric vehicles, laptops, power tools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538">
                <a:tc>
                  <a:txBody>
                    <a:bodyPr/>
                    <a:lstStyle/>
                    <a:p>
                      <a:pPr lvl="0" algn="l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Shelf Life</a:t>
                      </a:r>
                    </a:p>
                  </a:txBody>
                  <a:tcPr anchor="ctr">
                    <a:lnR>
                      <a:noFill/>
                    </a:ln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~8 years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1-3 years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~3 years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~3</a:t>
                      </a:r>
                      <a:r>
                        <a:rPr lang="en-US" sz="1800" baseline="0" dirty="0"/>
                        <a:t> years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68227">
                <a:tc>
                  <a:txBody>
                    <a:bodyPr/>
                    <a:lstStyle/>
                    <a:p>
                      <a:pPr lvl="0" algn="l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Cycle Life</a:t>
                      </a:r>
                    </a:p>
                  </a:txBody>
                  <a:tcPr anchor="ctr">
                    <a:lnR>
                      <a:noFill/>
                    </a:ln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200-300</a:t>
                      </a:r>
                      <a:r>
                        <a:rPr lang="en-US" sz="1800" baseline="0" dirty="0"/>
                        <a:t> cycles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2,000 cycles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800-2,000 cycles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800-1,000 cycles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3693865"/>
      </p:ext>
    </p:extLst>
  </p:cSld>
  <p:clrMapOvr>
    <a:masterClrMapping/>
  </p:clrMapOvr>
</p:sld>
</file>

<file path=ppt/theme/theme1.xml><?xml version="1.0" encoding="utf-8"?>
<a:theme xmlns:a="http://schemas.openxmlformats.org/drawingml/2006/main" name="Background image">
  <a:themeElements>
    <a:clrScheme name="Red30 Tech">
      <a:dk1>
        <a:srgbClr val="09142C"/>
      </a:dk1>
      <a:lt1>
        <a:srgbClr val="FFFFFF"/>
      </a:lt1>
      <a:dk2>
        <a:srgbClr val="284D5D"/>
      </a:dk2>
      <a:lt2>
        <a:srgbClr val="E1E1E1"/>
      </a:lt2>
      <a:accent1>
        <a:srgbClr val="9E1D20"/>
      </a:accent1>
      <a:accent2>
        <a:srgbClr val="67AAAB"/>
      </a:accent2>
      <a:accent3>
        <a:srgbClr val="A5A5A5"/>
      </a:accent3>
      <a:accent4>
        <a:srgbClr val="FFFCA8"/>
      </a:accent4>
      <a:accent5>
        <a:srgbClr val="CEEAF0"/>
      </a:accent5>
      <a:accent6>
        <a:srgbClr val="091417"/>
      </a:accent6>
      <a:hlink>
        <a:srgbClr val="EC1C24"/>
      </a:hlink>
      <a:folHlink>
        <a:srgbClr val="475DC8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00000">
            <a:alpha val="50000"/>
          </a:srgb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14750</TotalTime>
  <Words>623</Words>
  <Application>Microsoft Macintosh PowerPoint</Application>
  <PresentationFormat>Widescreen</PresentationFormat>
  <Paragraphs>124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Background image</vt:lpstr>
      <vt:lpstr>1_Custom Design</vt:lpstr>
      <vt:lpstr>Custom Design</vt:lpstr>
      <vt:lpstr>PowerPoint Presentation</vt:lpstr>
      <vt:lpstr>AGENDA</vt:lpstr>
      <vt:lpstr>E-Commerce Opportunity</vt:lpstr>
      <vt:lpstr>E-Commerce Opportunity</vt:lpstr>
      <vt:lpstr>E-Commerce Opportunity</vt:lpstr>
      <vt:lpstr>E-Commerce Opportunity</vt:lpstr>
      <vt:lpstr>Leveraging E-Commerce </vt:lpstr>
      <vt:lpstr>R&amp;D Project Updates</vt:lpstr>
      <vt:lpstr>Rechargeable Battery Comparison</vt:lpstr>
      <vt:lpstr>Sales and Marketing Updates</vt:lpstr>
      <vt:lpstr>PowerPoint Presentation</vt:lpstr>
      <vt:lpstr>Q4 Sales</vt:lpstr>
      <vt:lpstr>Virtual Reality  Engagement and Trends</vt:lpstr>
      <vt:lpstr>PowerPoint Presentation</vt:lpstr>
      <vt:lpstr>Project Orange STEM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Misty Teach-McCloud</dc:creator>
  <cp:keywords/>
  <dc:description/>
  <cp:lastModifiedBy>Scott Simpson</cp:lastModifiedBy>
  <cp:revision>148</cp:revision>
  <dcterms:created xsi:type="dcterms:W3CDTF">2017-10-10T16:35:54Z</dcterms:created>
  <dcterms:modified xsi:type="dcterms:W3CDTF">2019-12-19T21:25:58Z</dcterms:modified>
  <cp:category/>
</cp:coreProperties>
</file>

<file path=docProps/thumbnail.jpeg>
</file>